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2"/>
  </p:notesMasterIdLst>
  <p:sldIdLst>
    <p:sldId id="267" r:id="rId2"/>
    <p:sldId id="257"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6666"/>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29F1EC-D27A-4BEF-9B69-12A8B9053010}" type="datetimeFigureOut">
              <a:rPr lang="ru-RU" smtClean="0"/>
              <a:t>15.11.2022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3B8194-AF3B-46A0-85E7-5E04F7D5A88A}" type="slidenum">
              <a:rPr lang="ru-RU" smtClean="0"/>
              <a:t>‹#›</a:t>
            </a:fld>
            <a:endParaRPr lang="ru-RU"/>
          </a:p>
        </p:txBody>
      </p:sp>
    </p:spTree>
    <p:extLst>
      <p:ext uri="{BB962C8B-B14F-4D97-AF65-F5344CB8AC3E}">
        <p14:creationId xmlns:p14="http://schemas.microsoft.com/office/powerpoint/2010/main" val="3786427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201A53F3-39CF-4CD2-AAC1-437B70CC9A8D}" type="slidenum">
              <a:rPr lang="ru-RU" smtClean="0"/>
              <a:pPr/>
              <a:t>7</a:t>
            </a:fld>
            <a:endParaRPr lang="ru-RU" smtClean="0"/>
          </a:p>
        </p:txBody>
      </p:sp>
      <p:sp>
        <p:nvSpPr>
          <p:cNvPr id="29699" name="Rectangle 7"/>
          <p:cNvSpPr txBox="1">
            <a:spLocks noGrp="1" noChangeArrowheads="1"/>
          </p:cNvSpPr>
          <p:nvPr/>
        </p:nvSpPr>
        <p:spPr bwMode="auto">
          <a:xfrm>
            <a:off x="3884489" y="8685922"/>
            <a:ext cx="2971907" cy="456615"/>
          </a:xfrm>
          <a:prstGeom prst="rect">
            <a:avLst/>
          </a:prstGeom>
          <a:noFill/>
          <a:ln w="9525">
            <a:noFill/>
            <a:miter lim="800000"/>
            <a:headEnd/>
            <a:tailEnd/>
          </a:ln>
        </p:spPr>
        <p:txBody>
          <a:bodyPr anchor="b"/>
          <a:lstStyle/>
          <a:p>
            <a:pPr algn="r" eaLnBrk="1" hangingPunct="1"/>
            <a:fld id="{D54E6044-E903-44D6-B9BF-BB5F58B14ADA}" type="slidenum">
              <a:rPr lang="en-US" sz="1200">
                <a:effectLst/>
              </a:rPr>
              <a:pPr algn="r" eaLnBrk="1" hangingPunct="1"/>
              <a:t>7</a:t>
            </a:fld>
            <a:endParaRPr lang="en-US" sz="1200">
              <a:effectLst/>
            </a:endParaRPr>
          </a:p>
        </p:txBody>
      </p:sp>
      <p:sp>
        <p:nvSpPr>
          <p:cNvPr id="29700" name="Rectangle 2"/>
          <p:cNvSpPr>
            <a:spLocks noGrp="1" noRot="1" noChangeAspect="1" noChangeArrowheads="1" noTextEdit="1"/>
          </p:cNvSpPr>
          <p:nvPr>
            <p:ph type="sldImg"/>
          </p:nvPr>
        </p:nvSpPr>
        <p:spPr>
          <a:xfrm>
            <a:off x="1127125" y="665163"/>
            <a:ext cx="4646613" cy="3484562"/>
          </a:xfrm>
          <a:ln/>
        </p:spPr>
      </p:sp>
      <p:sp>
        <p:nvSpPr>
          <p:cNvPr id="29701" name="Rectangle 3"/>
          <p:cNvSpPr>
            <a:spLocks noGrp="1" noChangeArrowheads="1"/>
          </p:cNvSpPr>
          <p:nvPr>
            <p:ph type="body" idx="1"/>
          </p:nvPr>
        </p:nvSpPr>
        <p:spPr>
          <a:xfrm>
            <a:off x="880506" y="4370036"/>
            <a:ext cx="5066515" cy="4078798"/>
          </a:xfrm>
          <a:noFill/>
          <a:ln/>
        </p:spPr>
        <p:txBody>
          <a:bodyPr/>
          <a:lstStyle/>
          <a:p>
            <a:pPr eaLnBrk="1" hangingPunct="1"/>
            <a:r>
              <a:rPr lang="en-US" smtClean="0"/>
              <a:t>Negative rapid tests require no further confirmation, but a positive rapid test result is considered preliminary, and must be confirmed by additional tests such as the Western blot or Immunofluorescence assay.  Note that a negative EIA after a positive rapid test is not sufficient to rule out the diagnosis of HIV.  A more specific test, such as the Western blot, must be performed.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1342E98C-FCF8-4242-A1FA-EC79042840F6}" type="slidenum">
              <a:rPr lang="ru-RU" smtClean="0"/>
              <a:pPr/>
              <a:t>8</a:t>
            </a:fld>
            <a:endParaRPr lang="ru-RU" smtClean="0"/>
          </a:p>
        </p:txBody>
      </p:sp>
      <p:sp>
        <p:nvSpPr>
          <p:cNvPr id="31747" name="Rectangle 7"/>
          <p:cNvSpPr txBox="1">
            <a:spLocks noGrp="1" noChangeArrowheads="1"/>
          </p:cNvSpPr>
          <p:nvPr/>
        </p:nvSpPr>
        <p:spPr bwMode="auto">
          <a:xfrm>
            <a:off x="3884489" y="8685922"/>
            <a:ext cx="2971907" cy="456615"/>
          </a:xfrm>
          <a:prstGeom prst="rect">
            <a:avLst/>
          </a:prstGeom>
          <a:noFill/>
          <a:ln w="9525">
            <a:noFill/>
            <a:miter lim="800000"/>
            <a:headEnd/>
            <a:tailEnd/>
          </a:ln>
        </p:spPr>
        <p:txBody>
          <a:bodyPr anchor="b"/>
          <a:lstStyle/>
          <a:p>
            <a:pPr algn="r" eaLnBrk="1" hangingPunct="1"/>
            <a:fld id="{7A98EE89-53AA-44E8-B6A4-A93D9ADBB30A}" type="slidenum">
              <a:rPr lang="en-US" sz="1200">
                <a:effectLst/>
              </a:rPr>
              <a:pPr algn="r" eaLnBrk="1" hangingPunct="1"/>
              <a:t>8</a:t>
            </a:fld>
            <a:endParaRPr lang="en-US" sz="1200">
              <a:effectLst/>
            </a:endParaRPr>
          </a:p>
        </p:txBody>
      </p:sp>
      <p:sp>
        <p:nvSpPr>
          <p:cNvPr id="31748" name="Rectangle 2"/>
          <p:cNvSpPr>
            <a:spLocks noGrp="1" noRot="1" noChangeAspect="1" noChangeArrowheads="1" noTextEdit="1"/>
          </p:cNvSpPr>
          <p:nvPr>
            <p:ph type="sldImg"/>
          </p:nvPr>
        </p:nvSpPr>
        <p:spPr>
          <a:xfrm>
            <a:off x="1127125" y="665163"/>
            <a:ext cx="4646613" cy="3484562"/>
          </a:xfrm>
          <a:ln/>
        </p:spPr>
      </p:sp>
      <p:sp>
        <p:nvSpPr>
          <p:cNvPr id="31749" name="Rectangle 3"/>
          <p:cNvSpPr>
            <a:spLocks noGrp="1" noChangeArrowheads="1"/>
          </p:cNvSpPr>
          <p:nvPr>
            <p:ph type="body" idx="1"/>
          </p:nvPr>
        </p:nvSpPr>
        <p:spPr>
          <a:xfrm>
            <a:off x="880506" y="4370036"/>
            <a:ext cx="5066515" cy="4078798"/>
          </a:xfrm>
          <a:noFill/>
          <a:ln/>
        </p:spPr>
        <p:txBody>
          <a:bodyPr/>
          <a:lstStyle/>
          <a:p>
            <a:pPr eaLnBrk="1" hangingPunct="1"/>
            <a:r>
              <a:rPr lang="en-US" smtClean="0"/>
              <a:t>(Rapid HIV test summary slide)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EB905387-ABC8-4602-A7D0-4E603869D5D5}" type="slidenum">
              <a:rPr lang="ru-RU" smtClean="0"/>
              <a:pPr/>
              <a:t>9</a:t>
            </a:fld>
            <a:endParaRPr lang="ru-RU" smtClean="0"/>
          </a:p>
        </p:txBody>
      </p:sp>
      <p:sp>
        <p:nvSpPr>
          <p:cNvPr id="33795" name="Rectangle 7"/>
          <p:cNvSpPr txBox="1">
            <a:spLocks noGrp="1" noChangeArrowheads="1"/>
          </p:cNvSpPr>
          <p:nvPr/>
        </p:nvSpPr>
        <p:spPr bwMode="auto">
          <a:xfrm>
            <a:off x="3884489" y="8685922"/>
            <a:ext cx="2971907" cy="456615"/>
          </a:xfrm>
          <a:prstGeom prst="rect">
            <a:avLst/>
          </a:prstGeom>
          <a:noFill/>
          <a:ln w="9525">
            <a:noFill/>
            <a:miter lim="800000"/>
            <a:headEnd/>
            <a:tailEnd/>
          </a:ln>
        </p:spPr>
        <p:txBody>
          <a:bodyPr anchor="b"/>
          <a:lstStyle/>
          <a:p>
            <a:pPr algn="r" eaLnBrk="1" hangingPunct="1"/>
            <a:fld id="{CE98FE6A-495B-4102-90C0-2A88320D81B3}" type="slidenum">
              <a:rPr lang="en-US" sz="1200">
                <a:effectLst/>
              </a:rPr>
              <a:pPr algn="r" eaLnBrk="1" hangingPunct="1"/>
              <a:t>9</a:t>
            </a:fld>
            <a:endParaRPr lang="en-US" sz="1200">
              <a:effectLst/>
            </a:endParaRPr>
          </a:p>
        </p:txBody>
      </p:sp>
      <p:sp>
        <p:nvSpPr>
          <p:cNvPr id="33796" name="Rectangle 2"/>
          <p:cNvSpPr>
            <a:spLocks noGrp="1" noRot="1" noChangeAspect="1" noChangeArrowheads="1" noTextEdit="1"/>
          </p:cNvSpPr>
          <p:nvPr>
            <p:ph type="sldImg"/>
          </p:nvPr>
        </p:nvSpPr>
        <p:spPr>
          <a:xfrm>
            <a:off x="1130300" y="665163"/>
            <a:ext cx="4646613" cy="3484562"/>
          </a:xfrm>
          <a:ln/>
        </p:spPr>
      </p:sp>
      <p:sp>
        <p:nvSpPr>
          <p:cNvPr id="33797" name="Rectangle 3"/>
          <p:cNvSpPr>
            <a:spLocks noGrp="1" noChangeArrowheads="1"/>
          </p:cNvSpPr>
          <p:nvPr>
            <p:ph type="body" idx="1"/>
          </p:nvPr>
        </p:nvSpPr>
        <p:spPr>
          <a:xfrm>
            <a:off x="880506" y="4370036"/>
            <a:ext cx="5066515" cy="4078798"/>
          </a:xfrm>
          <a:noFill/>
          <a:ln/>
        </p:spPr>
        <p:txBody>
          <a:bodyPr/>
          <a:lstStyle/>
          <a:p>
            <a:pPr eaLnBrk="1" hangingPunct="1"/>
            <a:r>
              <a:rPr lang="en-US" smtClean="0"/>
              <a:t>Rapid tests fulfill several public health and clinical needs:</a:t>
            </a:r>
          </a:p>
          <a:p>
            <a:pPr eaLnBrk="1" hangingPunct="1"/>
            <a:endParaRPr lang="en-US" smtClean="0"/>
          </a:p>
          <a:p>
            <a:pPr eaLnBrk="1" hangingPunct="1"/>
            <a:r>
              <a:rPr lang="en-US" smtClean="0"/>
              <a:t>With conventional tests, nearly 1/3 of persons who test positive in publicly-funded testing sites never return for their test results.  The proportion is even higher in some outreach settings.</a:t>
            </a:r>
          </a:p>
          <a:p>
            <a:pPr eaLnBrk="1" hangingPunct="1"/>
            <a:endParaRPr lang="en-US" smtClean="0"/>
          </a:p>
          <a:p>
            <a:pPr eaLnBrk="1" hangingPunct="1"/>
            <a:r>
              <a:rPr lang="en-US" smtClean="0"/>
              <a:t>Clinically, there are specific circumstances when HIV test results are needed urgently to make treatment decisions.  For example, in order to determine the need for antiretroviral prophylaxis for women who present in labor with no HIV test result during pregnancy, or for testing the source patient after an occupational exposure to blood.</a:t>
            </a:r>
          </a:p>
          <a:p>
            <a:pPr eaLnBrk="1" hangingPunct="1"/>
            <a:endParaRPr lang="en-US" smtClean="0"/>
          </a:p>
          <a:p>
            <a:pPr eaLnBrk="1" hangingPunct="1"/>
            <a:r>
              <a:rPr lang="en-US" smtClean="0"/>
              <a:t>Rapid tests also make it feasible to conduct screening in some high-volume settings such as emergency departments or urgent care clinics, when it might be difficult to deliver the results of conventional tests, because no on-going relationship with the patient exists for follow-up.</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19122AB-5C84-4BC3-BE8A-188C29722D4A}" type="slidenum">
              <a:rPr lang="ru-RU" smtClean="0"/>
              <a:pPr/>
              <a:t>10</a:t>
            </a:fld>
            <a:endParaRPr lang="ru-RU" smtClean="0"/>
          </a:p>
        </p:txBody>
      </p:sp>
      <p:sp>
        <p:nvSpPr>
          <p:cNvPr id="32771" name="Rectangle 7"/>
          <p:cNvSpPr txBox="1">
            <a:spLocks noGrp="1" noChangeArrowheads="1"/>
          </p:cNvSpPr>
          <p:nvPr/>
        </p:nvSpPr>
        <p:spPr bwMode="auto">
          <a:xfrm>
            <a:off x="3884489" y="8685922"/>
            <a:ext cx="2971907" cy="456615"/>
          </a:xfrm>
          <a:prstGeom prst="rect">
            <a:avLst/>
          </a:prstGeom>
          <a:noFill/>
          <a:ln w="9525">
            <a:noFill/>
            <a:miter lim="800000"/>
            <a:headEnd/>
            <a:tailEnd/>
          </a:ln>
        </p:spPr>
        <p:txBody>
          <a:bodyPr anchor="b"/>
          <a:lstStyle/>
          <a:p>
            <a:pPr algn="r" eaLnBrk="1" hangingPunct="1"/>
            <a:fld id="{F30D73FD-2ECA-4454-816F-3B76CBEBB60E}" type="slidenum">
              <a:rPr lang="en-US" sz="1200">
                <a:effectLst/>
              </a:rPr>
              <a:pPr algn="r" eaLnBrk="1" hangingPunct="1"/>
              <a:t>10</a:t>
            </a:fld>
            <a:endParaRPr lang="en-US" sz="1200">
              <a:effectLst/>
            </a:endParaRPr>
          </a:p>
        </p:txBody>
      </p:sp>
      <p:sp>
        <p:nvSpPr>
          <p:cNvPr id="3277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xfrm>
            <a:off x="914186" y="4343693"/>
            <a:ext cx="5029628" cy="4113922"/>
          </a:xfrm>
          <a:noFill/>
          <a:ln/>
        </p:spPr>
        <p:txBody>
          <a:bodyPr/>
          <a:lstStyle/>
          <a:p>
            <a:pPr eaLnBrk="1" hangingPunct="1"/>
            <a:endParaRPr lang="be-BY"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0A1B31FA-7ACD-48F3-B0C2-2464630708F4}" type="datetimeFigureOut">
              <a:rPr lang="ru-RU" smtClean="0"/>
              <a:t>15.11.2022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6BDC74A8-D6B9-4C7B-9910-5DE2C690B552}"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A1B31FA-7ACD-48F3-B0C2-2464630708F4}" type="datetimeFigureOut">
              <a:rPr lang="ru-RU" smtClean="0"/>
              <a:t>15.11.2022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DC74A8-D6B9-4C7B-9910-5DE2C690B55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A1B31FA-7ACD-48F3-B0C2-2464630708F4}" type="datetimeFigureOut">
              <a:rPr lang="ru-RU" smtClean="0"/>
              <a:t>15.11.2022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DC74A8-D6B9-4C7B-9910-5DE2C690B552}"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A1B31FA-7ACD-48F3-B0C2-2464630708F4}" type="datetimeFigureOut">
              <a:rPr lang="ru-RU" smtClean="0"/>
              <a:t>15.11.2022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DC74A8-D6B9-4C7B-9910-5DE2C690B552}"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A1B31FA-7ACD-48F3-B0C2-2464630708F4}" type="datetimeFigureOut">
              <a:rPr lang="ru-RU" smtClean="0"/>
              <a:t>15.11.2022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DC74A8-D6B9-4C7B-9910-5DE2C690B552}"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A1B31FA-7ACD-48F3-B0C2-2464630708F4}" type="datetimeFigureOut">
              <a:rPr lang="ru-RU" smtClean="0"/>
              <a:t>15.11.2022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DC74A8-D6B9-4C7B-9910-5DE2C690B552}"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0A1B31FA-7ACD-48F3-B0C2-2464630708F4}" type="datetimeFigureOut">
              <a:rPr lang="ru-RU" smtClean="0"/>
              <a:t>15.11.2022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BDC74A8-D6B9-4C7B-9910-5DE2C690B552}"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A1B31FA-7ACD-48F3-B0C2-2464630708F4}" type="datetimeFigureOut">
              <a:rPr lang="ru-RU" smtClean="0"/>
              <a:t>15.11.2022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BDC74A8-D6B9-4C7B-9910-5DE2C690B552}"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A1B31FA-7ACD-48F3-B0C2-2464630708F4}" type="datetimeFigureOut">
              <a:rPr lang="ru-RU" smtClean="0"/>
              <a:t>15.11.2022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BDC74A8-D6B9-4C7B-9910-5DE2C690B55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A1B31FA-7ACD-48F3-B0C2-2464630708F4}" type="datetimeFigureOut">
              <a:rPr lang="ru-RU" smtClean="0"/>
              <a:t>15.11.2022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DC74A8-D6B9-4C7B-9910-5DE2C690B552}"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0A1B31FA-7ACD-48F3-B0C2-2464630708F4}" type="datetimeFigureOut">
              <a:rPr lang="ru-RU" smtClean="0"/>
              <a:t>15.11.2022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6BDC74A8-D6B9-4C7B-9910-5DE2C690B552}" type="slidenum">
              <a:rPr lang="ru-RU" smtClean="0"/>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A1B31FA-7ACD-48F3-B0C2-2464630708F4}" type="datetimeFigureOut">
              <a:rPr lang="ru-RU" smtClean="0"/>
              <a:t>15.11.2022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BDC74A8-D6B9-4C7B-9910-5DE2C690B552}" type="slidenum">
              <a:rPr lang="ru-RU" smtClean="0"/>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w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67545" y="2060848"/>
            <a:ext cx="8496943" cy="2862322"/>
          </a:xfrm>
          <a:prstGeom prst="rect">
            <a:avLst/>
          </a:prstGeom>
        </p:spPr>
        <p:txBody>
          <a:bodyPr wrap="square">
            <a:spAutoFit/>
          </a:bodyPr>
          <a:lstStyle/>
          <a:p>
            <a:r>
              <a:rPr lang="ru-RU" sz="6000" b="1" i="1" dirty="0" smtClean="0">
                <a:solidFill>
                  <a:srgbClr val="FF6600"/>
                </a:solidFill>
                <a:latin typeface="Tahoma" pitchFamily="34" charset="0"/>
              </a:rPr>
              <a:t>Экспресс-тестирование на ВИЧ</a:t>
            </a:r>
            <a:endParaRPr lang="ru-RU" sz="6000" dirty="0"/>
          </a:p>
        </p:txBody>
      </p:sp>
      <p:sp>
        <p:nvSpPr>
          <p:cNvPr id="6" name="TextBox 5"/>
          <p:cNvSpPr txBox="1"/>
          <p:nvPr/>
        </p:nvSpPr>
        <p:spPr>
          <a:xfrm>
            <a:off x="1547664" y="5877272"/>
            <a:ext cx="3217484" cy="369332"/>
          </a:xfrm>
          <a:prstGeom prst="rect">
            <a:avLst/>
          </a:prstGeom>
          <a:noFill/>
        </p:spPr>
        <p:txBody>
          <a:bodyPr wrap="none" rtlCol="0">
            <a:spAutoFit/>
          </a:bodyPr>
          <a:lstStyle/>
          <a:p>
            <a:r>
              <a:rPr lang="ru-RU" dirty="0" smtClean="0"/>
              <a:t>УЗ «</a:t>
            </a:r>
            <a:r>
              <a:rPr lang="ru-RU" dirty="0" err="1" smtClean="0"/>
              <a:t>Осиповичский</a:t>
            </a:r>
            <a:r>
              <a:rPr lang="ru-RU" dirty="0" smtClean="0"/>
              <a:t> </a:t>
            </a:r>
            <a:r>
              <a:rPr lang="ru-RU" dirty="0" err="1" smtClean="0"/>
              <a:t>райЦГЭ</a:t>
            </a:r>
            <a:r>
              <a:rPr lang="ru-RU" dirty="0" smtClean="0"/>
              <a:t>»</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0" y="0"/>
            <a:ext cx="7772400" cy="1143000"/>
          </a:xfrm>
        </p:spPr>
        <p:txBody>
          <a:bodyPr lIns="0" tIns="0" rIns="0" bIns="0"/>
          <a:lstStyle/>
          <a:p>
            <a:pPr eaLnBrk="1" hangingPunct="1"/>
            <a:r>
              <a:rPr lang="ru-RU" sz="3600" b="1" i="1" dirty="0" smtClean="0">
                <a:solidFill>
                  <a:srgbClr val="FF6600"/>
                </a:solidFill>
                <a:latin typeface="Times New Roman" pitchFamily="18" charset="0"/>
                <a:cs typeface="Times New Roman" pitchFamily="18" charset="0"/>
              </a:rPr>
              <a:t>Преимущества быстрых тестов</a:t>
            </a:r>
            <a:endParaRPr lang="en-US" sz="3600" b="1" i="1" dirty="0" smtClean="0">
              <a:solidFill>
                <a:srgbClr val="FF6600"/>
              </a:solidFill>
              <a:latin typeface="Times New Roman" pitchFamily="18" charset="0"/>
              <a:cs typeface="Times New Roman" pitchFamily="18" charset="0"/>
            </a:endParaRPr>
          </a:p>
        </p:txBody>
      </p:sp>
      <p:sp>
        <p:nvSpPr>
          <p:cNvPr id="138243" name="Rectangle 3"/>
          <p:cNvSpPr>
            <a:spLocks noGrp="1" noChangeArrowheads="1"/>
          </p:cNvSpPr>
          <p:nvPr>
            <p:ph type="body" idx="4294967295"/>
          </p:nvPr>
        </p:nvSpPr>
        <p:spPr>
          <a:xfrm>
            <a:off x="0" y="981075"/>
            <a:ext cx="6624638" cy="5688013"/>
          </a:xfrm>
        </p:spPr>
        <p:txBody>
          <a:bodyPr lIns="0" tIns="0" rIns="0" bIns="0"/>
          <a:lstStyle/>
          <a:p>
            <a:pPr marL="225425" indent="-225425" eaLnBrk="1" hangingPunct="1">
              <a:lnSpc>
                <a:spcPct val="90000"/>
              </a:lnSpc>
              <a:buFontTx/>
              <a:buNone/>
              <a:defRPr/>
            </a:pPr>
            <a:endParaRPr lang="ru-RU" sz="2800" i="1" dirty="0" smtClean="0">
              <a:effectLst>
                <a:outerShdw blurRad="38100" dist="38100" dir="2700000" algn="tl">
                  <a:srgbClr val="C0C0C0"/>
                </a:outerShdw>
              </a:effectLst>
              <a:latin typeface="Tahoma" pitchFamily="34" charset="0"/>
            </a:endParaRPr>
          </a:p>
          <a:p>
            <a:pPr marL="225425" indent="-225425" algn="just" eaLnBrk="1" hangingPunct="1">
              <a:lnSpc>
                <a:spcPct val="90000"/>
              </a:lnSpc>
              <a:defRPr/>
            </a:pPr>
            <a:r>
              <a:rPr lang="ru-RU" sz="2800" dirty="0" smtClean="0">
                <a:latin typeface="Times New Roman" pitchFamily="18" charset="0"/>
                <a:cs typeface="Times New Roman" pitchFamily="18" charset="0"/>
              </a:rPr>
              <a:t>Тестирование на ВИЧ является профилактической мерой </a:t>
            </a:r>
            <a:endParaRPr lang="en-US" sz="2800" dirty="0" smtClean="0">
              <a:latin typeface="Times New Roman" pitchFamily="18" charset="0"/>
              <a:cs typeface="Times New Roman" pitchFamily="18" charset="0"/>
            </a:endParaRPr>
          </a:p>
          <a:p>
            <a:pPr marL="225425" indent="-225425" algn="just" eaLnBrk="1" hangingPunct="1">
              <a:lnSpc>
                <a:spcPct val="90000"/>
              </a:lnSpc>
              <a:defRPr/>
            </a:pPr>
            <a:r>
              <a:rPr lang="ru-RU" sz="2800" dirty="0" smtClean="0">
                <a:latin typeface="Times New Roman" pitchFamily="18" charset="0"/>
                <a:cs typeface="Times New Roman" pitchFamily="18" charset="0"/>
              </a:rPr>
              <a:t>Возможность получения информации о положительном ВИЧ-статусе позволяет своевременно начать </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лечение</a:t>
            </a:r>
            <a:r>
              <a:rPr lang="ru-RU" sz="2800" dirty="0" smtClean="0">
                <a:latin typeface="Times New Roman" pitchFamily="18" charset="0"/>
                <a:cs typeface="Times New Roman" pitchFamily="18" charset="0"/>
              </a:rPr>
              <a:t>, которое</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подавляет</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вирусную</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нагрузку</a:t>
            </a:r>
            <a:r>
              <a:rPr lang="en-US" sz="2800" dirty="0" smtClean="0">
                <a:latin typeface="Times New Roman" pitchFamily="18" charset="0"/>
                <a:cs typeface="Times New Roman" pitchFamily="18" charset="0"/>
              </a:rPr>
              <a:t> и </a:t>
            </a:r>
            <a:r>
              <a:rPr lang="en-US" sz="2800" dirty="0" err="1" smtClean="0">
                <a:latin typeface="Times New Roman" pitchFamily="18" charset="0"/>
                <a:cs typeface="Times New Roman" pitchFamily="18" charset="0"/>
              </a:rPr>
              <a:t>снижает</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шанс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передачи</a:t>
            </a:r>
            <a:r>
              <a:rPr lang="en-US"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вируса другим людям</a:t>
            </a:r>
            <a:endParaRPr lang="en-US" sz="2800" dirty="0" smtClean="0">
              <a:latin typeface="Times New Roman" pitchFamily="18" charset="0"/>
              <a:cs typeface="Times New Roman" pitchFamily="18" charset="0"/>
            </a:endParaRPr>
          </a:p>
          <a:p>
            <a:pPr marL="225425" indent="-225425" algn="just" eaLnBrk="1" hangingPunct="1">
              <a:lnSpc>
                <a:spcPct val="90000"/>
              </a:lnSpc>
              <a:defRPr/>
            </a:pPr>
            <a:r>
              <a:rPr lang="en-US" sz="2800" dirty="0" err="1" smtClean="0">
                <a:latin typeface="Times New Roman" pitchFamily="18" charset="0"/>
                <a:cs typeface="Times New Roman" pitchFamily="18" charset="0"/>
              </a:rPr>
              <a:t>Тесты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достигают</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чувствительности</a:t>
            </a:r>
            <a:r>
              <a:rPr lang="en-US" sz="2800" dirty="0" smtClean="0">
                <a:latin typeface="Times New Roman" pitchFamily="18" charset="0"/>
                <a:cs typeface="Times New Roman" pitchFamily="18" charset="0"/>
              </a:rPr>
              <a:t> и </a:t>
            </a:r>
            <a:r>
              <a:rPr lang="en-US" sz="2800" dirty="0" err="1" smtClean="0">
                <a:latin typeface="Times New Roman" pitchFamily="18" charset="0"/>
                <a:cs typeface="Times New Roman" pitchFamily="18" charset="0"/>
              </a:rPr>
              <a:t>специфичности</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равной</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стандартным</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ме</a:t>
            </a:r>
            <a:r>
              <a:rPr lang="ru-RU" sz="2800" dirty="0" smtClean="0">
                <a:latin typeface="Times New Roman" pitchFamily="18" charset="0"/>
                <a:cs typeface="Times New Roman" pitchFamily="18" charset="0"/>
              </a:rPr>
              <a:t>т</a:t>
            </a:r>
            <a:r>
              <a:rPr lang="en-US" sz="2800" dirty="0" err="1" smtClean="0">
                <a:latin typeface="Times New Roman" pitchFamily="18" charset="0"/>
                <a:cs typeface="Times New Roman" pitchFamily="18" charset="0"/>
              </a:rPr>
              <a:t>од</a:t>
            </a:r>
            <a:r>
              <a:rPr lang="ru-RU" sz="2800" dirty="0" err="1" smtClean="0">
                <a:latin typeface="Times New Roman" pitchFamily="18" charset="0"/>
                <a:cs typeface="Times New Roman" pitchFamily="18" charset="0"/>
              </a:rPr>
              <a:t>ам</a:t>
            </a:r>
            <a:r>
              <a:rPr lang="ru-RU" sz="2800">
                <a:latin typeface="Times New Roman" pitchFamily="18" charset="0"/>
                <a:cs typeface="Times New Roman" pitchFamily="18" charset="0"/>
              </a:rPr>
              <a:t>,</a:t>
            </a:r>
            <a:r>
              <a:rPr lang="ru-RU" sz="280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ИФА (</a:t>
            </a:r>
            <a:r>
              <a:rPr lang="en-US" sz="2800" dirty="0" err="1" smtClean="0">
                <a:latin typeface="Times New Roman" pitchFamily="18" charset="0"/>
                <a:cs typeface="Times New Roman" pitchFamily="18" charset="0"/>
              </a:rPr>
              <a:t>иммунофементнный</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анализ</a:t>
            </a:r>
            <a:r>
              <a:rPr lang="en-US" sz="2800" dirty="0" smtClean="0">
                <a:latin typeface="Times New Roman" pitchFamily="18" charset="0"/>
                <a:cs typeface="Times New Roman" pitchFamily="18" charset="0"/>
              </a:rPr>
              <a:t>)</a:t>
            </a:r>
            <a:r>
              <a:rPr lang="ru-RU" sz="2800" dirty="0" smtClean="0">
                <a:latin typeface="Times New Roman" pitchFamily="18" charset="0"/>
                <a:cs typeface="Times New Roman" pitchFamily="18" charset="0"/>
              </a:rPr>
              <a:t> и ИБ (</a:t>
            </a:r>
            <a:r>
              <a:rPr lang="ru-RU" sz="2800" dirty="0" err="1" smtClean="0">
                <a:latin typeface="Times New Roman" pitchFamily="18" charset="0"/>
                <a:cs typeface="Times New Roman" pitchFamily="18" charset="0"/>
              </a:rPr>
              <a:t>иммуноблотинга</a:t>
            </a:r>
            <a:r>
              <a:rPr lang="ru-RU" sz="2800"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pPr marL="225425" indent="-225425" eaLnBrk="1" hangingPunct="1">
              <a:lnSpc>
                <a:spcPct val="90000"/>
              </a:lnSpc>
              <a:defRPr/>
            </a:pPr>
            <a:endParaRPr lang="en-US" sz="2800" i="1" dirty="0" smtClean="0">
              <a:effectLst>
                <a:outerShdw blurRad="38100" dist="38100" dir="2700000" algn="tl">
                  <a:srgbClr val="C0C0C0"/>
                </a:outerShdw>
              </a:effectLst>
              <a:latin typeface="Tahoma" pitchFamily="34" charset="0"/>
            </a:endParaRPr>
          </a:p>
        </p:txBody>
      </p:sp>
      <p:pic>
        <p:nvPicPr>
          <p:cNvPr id="22532" name="Picture 4"/>
          <p:cNvPicPr>
            <a:picLocks noChangeAspect="1" noChangeArrowheads="1"/>
          </p:cNvPicPr>
          <p:nvPr/>
        </p:nvPicPr>
        <p:blipFill>
          <a:blip r:embed="rId3" cstate="print"/>
          <a:srcRect/>
          <a:stretch>
            <a:fillRect/>
          </a:stretch>
        </p:blipFill>
        <p:spPr bwMode="auto">
          <a:xfrm>
            <a:off x="7092280" y="4941168"/>
            <a:ext cx="2051720" cy="1646237"/>
          </a:xfrm>
          <a:prstGeom prst="rect">
            <a:avLst/>
          </a:prstGeom>
          <a:noFill/>
          <a:ln w="9525" algn="ctr">
            <a:noFill/>
            <a:miter lim="800000"/>
            <a:headEnd/>
            <a:tailEnd/>
          </a:ln>
        </p:spPr>
      </p:pic>
      <p:pic>
        <p:nvPicPr>
          <p:cNvPr id="22533" name="Picture 5"/>
          <p:cNvPicPr>
            <a:picLocks noChangeAspect="1" noChangeArrowheads="1"/>
          </p:cNvPicPr>
          <p:nvPr/>
        </p:nvPicPr>
        <p:blipFill>
          <a:blip r:embed="rId4" cstate="print"/>
          <a:srcRect/>
          <a:stretch>
            <a:fillRect/>
          </a:stretch>
        </p:blipFill>
        <p:spPr bwMode="auto">
          <a:xfrm>
            <a:off x="7092950" y="836613"/>
            <a:ext cx="2051050" cy="1439862"/>
          </a:xfrm>
          <a:prstGeom prst="rect">
            <a:avLst/>
          </a:prstGeom>
          <a:noFill/>
          <a:ln w="9525">
            <a:noFill/>
            <a:miter lim="800000"/>
            <a:headEnd/>
            <a:tailEnd/>
          </a:ln>
        </p:spPr>
      </p:pic>
      <p:pic>
        <p:nvPicPr>
          <p:cNvPr id="22534" name="Picture 6" descr="http://hab.hrsa.gov/livinghistory/images/timeline/1996-2000/cocktail.jpg"/>
          <p:cNvPicPr>
            <a:picLocks noChangeAspect="1" noChangeArrowheads="1"/>
          </p:cNvPicPr>
          <p:nvPr/>
        </p:nvPicPr>
        <p:blipFill>
          <a:blip r:embed="rId5" cstate="print"/>
          <a:srcRect b="9573"/>
          <a:stretch>
            <a:fillRect/>
          </a:stretch>
        </p:blipFill>
        <p:spPr bwMode="auto">
          <a:xfrm>
            <a:off x="7092280" y="2349500"/>
            <a:ext cx="2051720" cy="24463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88640"/>
            <a:ext cx="4104456" cy="1512168"/>
          </a:xfrm>
        </p:spPr>
        <p:txBody>
          <a:bodyPr>
            <a:normAutofit fontScale="90000"/>
          </a:bodyPr>
          <a:lstStyle/>
          <a:p>
            <a:pPr>
              <a:defRPr/>
            </a:pPr>
            <a:r>
              <a:rPr lang="ru-RU" sz="2700" b="1" i="1" u="sng" dirty="0" smtClean="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t/>
            </a:r>
            <a:br>
              <a:rPr lang="ru-RU" sz="2700" b="1" i="1" u="sng" dirty="0" smtClean="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br>
            <a:r>
              <a:rPr lang="ru-RU" sz="2700" b="1" i="1" u="sng" dirty="0" smtClean="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t/>
            </a:r>
            <a:br>
              <a:rPr lang="ru-RU" sz="2700" b="1" i="1" u="sng" dirty="0" smtClean="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br>
            <a:r>
              <a:rPr lang="ru-RU" sz="2700" b="1" i="1" u="sng" dirty="0" smtClean="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t/>
            </a:r>
            <a:br>
              <a:rPr lang="ru-RU" sz="2700" b="1" i="1" u="sng" dirty="0" smtClean="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br>
            <a:r>
              <a:rPr lang="ru-RU" sz="2700" b="1" i="1" u="sng" dirty="0" smtClean="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t/>
            </a:r>
            <a:br>
              <a:rPr lang="ru-RU" sz="2700" b="1" i="1" u="sng" dirty="0" smtClean="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br>
            <a:r>
              <a:rPr lang="ru-RU" sz="2700" b="1" i="1" u="sng" dirty="0" smtClean="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t/>
            </a:r>
            <a:br>
              <a:rPr lang="ru-RU" sz="2700" b="1" i="1" u="sng" dirty="0" smtClean="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br>
            <a:r>
              <a:rPr lang="ru-RU" sz="2700" b="1" i="1" u="sng" dirty="0" smtClean="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t/>
            </a:r>
            <a:br>
              <a:rPr lang="ru-RU" sz="2700" b="1" i="1" u="sng" dirty="0" smtClean="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br>
            <a:r>
              <a:rPr lang="ru-RU" sz="2700" b="1" i="1" u="sng" dirty="0" smtClean="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t/>
            </a:r>
            <a:br>
              <a:rPr lang="ru-RU" sz="2700" b="1" i="1" u="sng" dirty="0" smtClean="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br>
            <a:r>
              <a:rPr lang="ru-RU" sz="2700" b="1" i="1" u="sng" dirty="0" smtClean="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t/>
            </a:r>
            <a:br>
              <a:rPr lang="ru-RU" sz="2700" b="1" i="1" u="sng" dirty="0" smtClean="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br>
            <a:r>
              <a:rPr lang="ru-RU" sz="2700" b="1" i="1" u="sng" dirty="0" smtClean="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t/>
            </a:r>
            <a:br>
              <a:rPr lang="ru-RU" sz="2700" b="1" i="1" u="sng" dirty="0" smtClean="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br>
            <a:r>
              <a:rPr lang="ru-RU" sz="2700" b="1" i="1" u="sng" dirty="0" smtClean="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t/>
            </a:r>
            <a:br>
              <a:rPr lang="ru-RU" sz="2700" b="1" i="1" u="sng" dirty="0" smtClean="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br>
            <a:r>
              <a:rPr lang="ru-RU" sz="2700" b="1" i="1" u="sng" dirty="0" smtClean="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t>Схема </a:t>
            </a:r>
            <a:r>
              <a:rPr lang="ru-RU" sz="2700" b="1" i="1" u="sng" dirty="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t>применения </a:t>
            </a:r>
            <a:r>
              <a:rPr lang="ru-RU" sz="2700" b="1" i="1" u="sng" dirty="0" err="1">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t>экспресс-теста</a:t>
            </a:r>
            <a:r>
              <a:rPr lang="ru-RU" sz="2700" b="1" i="1" u="sng" dirty="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t> на ВИЧ </a:t>
            </a:r>
            <a:r>
              <a:rPr lang="be-BY" sz="2700" b="1" i="1" u="sng" dirty="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t>по слюне</a:t>
            </a:r>
            <a:r>
              <a:rPr lang="be-BY" sz="2700" b="1" i="1" u="sng" dirty="0" smtClean="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t> </a:t>
            </a:r>
            <a:r>
              <a:rPr lang="be-BY" dirty="0" smtClean="0">
                <a:solidFill>
                  <a:srgbClr val="FF6600"/>
                </a:solidFill>
              </a:rPr>
              <a:t/>
            </a:r>
            <a:br>
              <a:rPr lang="be-BY" dirty="0" smtClean="0">
                <a:solidFill>
                  <a:srgbClr val="FF6600"/>
                </a:solidFill>
              </a:rPr>
            </a:br>
            <a:endParaRPr lang="be-BY" dirty="0">
              <a:solidFill>
                <a:srgbClr val="FF6600"/>
              </a:solidFill>
            </a:endParaRPr>
          </a:p>
        </p:txBody>
      </p:sp>
      <p:sp>
        <p:nvSpPr>
          <p:cNvPr id="14339" name="Текст 3"/>
          <p:cNvSpPr>
            <a:spLocks noGrp="1"/>
          </p:cNvSpPr>
          <p:nvPr>
            <p:ph type="body" idx="2"/>
          </p:nvPr>
        </p:nvSpPr>
        <p:spPr>
          <a:xfrm>
            <a:off x="457200" y="1556792"/>
            <a:ext cx="4329113" cy="4752528"/>
          </a:xfrm>
        </p:spPr>
        <p:txBody>
          <a:bodyPr>
            <a:normAutofit lnSpcReduction="10000"/>
          </a:bodyPr>
          <a:lstStyle/>
          <a:p>
            <a:r>
              <a:rPr lang="be-BY" sz="1800" b="1" dirty="0" smtClean="0">
                <a:solidFill>
                  <a:schemeClr val="bg1"/>
                </a:solidFill>
                <a:latin typeface="Times New Roman" pitchFamily="18" charset="0"/>
                <a:cs typeface="Times New Roman" pitchFamily="18" charset="0"/>
              </a:rPr>
              <a:t>1 </a:t>
            </a:r>
            <a:r>
              <a:rPr lang="be-BY" sz="1800" b="1" i="1" dirty="0" smtClean="0">
                <a:solidFill>
                  <a:srgbClr val="006666"/>
                </a:solidFill>
                <a:latin typeface="Times New Roman" pitchFamily="18" charset="0"/>
                <a:cs typeface="Times New Roman" pitchFamily="18" charset="0"/>
              </a:rPr>
              <a:t>1 Этап проведения  теста</a:t>
            </a:r>
          </a:p>
          <a:p>
            <a:r>
              <a:rPr lang="ru-RU" sz="1800" dirty="0" smtClean="0">
                <a:solidFill>
                  <a:schemeClr val="bg1"/>
                </a:solidFill>
                <a:latin typeface="Times New Roman" pitchFamily="18" charset="0"/>
                <a:cs typeface="Times New Roman" pitchFamily="18" charset="0"/>
              </a:rPr>
              <a:t>Н</a:t>
            </a:r>
            <a:r>
              <a:rPr lang="be-BY" sz="1800" b="1" dirty="0" smtClean="0">
                <a:solidFill>
                  <a:schemeClr val="bg1"/>
                </a:solidFill>
                <a:latin typeface="Times New Roman" pitchFamily="18" charset="0"/>
                <a:cs typeface="Times New Roman" pitchFamily="18" charset="0"/>
              </a:rPr>
              <a:t>1 Этап </a:t>
            </a:r>
            <a:r>
              <a:rPr lang="be-BY" sz="2000" b="1" dirty="0" smtClean="0">
                <a:solidFill>
                  <a:schemeClr val="bg1"/>
                </a:solidFill>
                <a:latin typeface="Times New Roman" pitchFamily="18" charset="0"/>
                <a:cs typeface="Times New Roman" pitchFamily="18" charset="0"/>
              </a:rPr>
              <a:t>– </a:t>
            </a:r>
            <a:r>
              <a:rPr lang="be-BY" sz="2000" b="1" dirty="0">
                <a:latin typeface="Times New Roman" pitchFamily="18" charset="0"/>
                <a:cs typeface="Times New Roman" pitchFamily="18" charset="0"/>
              </a:rPr>
              <a:t>З</a:t>
            </a:r>
            <a:r>
              <a:rPr lang="be-BY" sz="2000" b="1" dirty="0" smtClean="0">
                <a:latin typeface="Times New Roman" pitchFamily="18" charset="0"/>
                <a:cs typeface="Times New Roman" pitchFamily="18" charset="0"/>
              </a:rPr>
              <a:t>абор образца</a:t>
            </a:r>
            <a:endParaRPr lang="be-BY"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Не рекомендуется пить, есть, жевать</a:t>
            </a:r>
            <a:endParaRPr lang="be-BY" sz="2000" dirty="0" smtClean="0">
              <a:latin typeface="Times New Roman" pitchFamily="18" charset="0"/>
              <a:cs typeface="Times New Roman" pitchFamily="18" charset="0"/>
            </a:endParaRPr>
          </a:p>
          <a:p>
            <a:r>
              <a:rPr lang="be-BY" sz="2000" dirty="0" smtClean="0">
                <a:latin typeface="Times New Roman" pitchFamily="18" charset="0"/>
                <a:cs typeface="Times New Roman" pitchFamily="18" charset="0"/>
              </a:rPr>
              <a:t>жевательную резинку и использовать</a:t>
            </a:r>
          </a:p>
          <a:p>
            <a:r>
              <a:rPr lang="ru-RU" sz="2000" dirty="0" smtClean="0">
                <a:latin typeface="Times New Roman" pitchFamily="18" charset="0"/>
                <a:cs typeface="Times New Roman" pitchFamily="18" charset="0"/>
              </a:rPr>
              <a:t>средства по уходу за полостью рта за 30 </a:t>
            </a:r>
            <a:r>
              <a:rPr lang="be-BY" sz="2000" dirty="0" smtClean="0">
                <a:latin typeface="Times New Roman" pitchFamily="18" charset="0"/>
                <a:cs typeface="Times New Roman" pitchFamily="18" charset="0"/>
              </a:rPr>
              <a:t> минут перед выполнением анализа</a:t>
            </a:r>
          </a:p>
          <a:p>
            <a:r>
              <a:rPr lang="ru-RU" sz="2000" b="1" dirty="0" smtClean="0">
                <a:latin typeface="Times New Roman" pitchFamily="18" charset="0"/>
                <a:cs typeface="Times New Roman" pitchFamily="18" charset="0"/>
              </a:rPr>
              <a:t>1.1 извлеките из пакета </a:t>
            </a:r>
            <a:r>
              <a:rPr lang="ru-RU" sz="2000" b="1" dirty="0" err="1" smtClean="0">
                <a:latin typeface="Times New Roman" pitchFamily="18" charset="0"/>
                <a:cs typeface="Times New Roman" pitchFamily="18" charset="0"/>
              </a:rPr>
              <a:t>тестустройство</a:t>
            </a:r>
            <a:r>
              <a:rPr lang="ru-RU" sz="2000" b="1" dirty="0" smtClean="0">
                <a:latin typeface="Times New Roman" pitchFamily="18" charset="0"/>
                <a:cs typeface="Times New Roman" pitchFamily="18" charset="0"/>
              </a:rPr>
              <a:t>.</a:t>
            </a:r>
            <a:endParaRPr lang="be-BY" sz="2000" dirty="0" smtClean="0">
              <a:latin typeface="Times New Roman" pitchFamily="18" charset="0"/>
              <a:cs typeface="Times New Roman" pitchFamily="18" charset="0"/>
            </a:endParaRPr>
          </a:p>
          <a:p>
            <a:r>
              <a:rPr lang="be-BY" sz="2000" dirty="0" smtClean="0">
                <a:latin typeface="Times New Roman" pitchFamily="18" charset="0"/>
                <a:cs typeface="Times New Roman" pitchFamily="18" charset="0"/>
              </a:rPr>
              <a:t>НЕ КАСАЙТЕСЬ плоской подушечки руками!</a:t>
            </a:r>
          </a:p>
          <a:p>
            <a:r>
              <a:rPr lang="ru-RU" sz="2000" b="1" dirty="0" smtClean="0">
                <a:latin typeface="Times New Roman" pitchFamily="18" charset="0"/>
                <a:cs typeface="Times New Roman" pitchFamily="18" charset="0"/>
              </a:rPr>
              <a:t>1.2 проведите подушечкой вдоль всего </a:t>
            </a:r>
            <a:r>
              <a:rPr lang="ru-RU" sz="2000" dirty="0" smtClean="0">
                <a:latin typeface="Times New Roman" pitchFamily="18" charset="0"/>
                <a:cs typeface="Times New Roman" pitchFamily="18" charset="0"/>
              </a:rPr>
              <a:t>внешнего края верхней и нижней десны ОДИН РАЗ. НЕ БЕРИТЕ мазок с неба, внутренней </a:t>
            </a:r>
            <a:r>
              <a:rPr lang="be-BY" sz="2000" dirty="0" smtClean="0">
                <a:latin typeface="Times New Roman" pitchFamily="18" charset="0"/>
                <a:cs typeface="Times New Roman" pitchFamily="18" charset="0"/>
              </a:rPr>
              <a:t>стороны щек и языка.</a:t>
            </a:r>
          </a:p>
          <a:p>
            <a:endParaRPr lang="be-BY" dirty="0" smtClean="0"/>
          </a:p>
        </p:txBody>
      </p:sp>
      <p:pic>
        <p:nvPicPr>
          <p:cNvPr id="14340" name="Содержимое 4"/>
          <p:cNvPicPr>
            <a:picLocks noGrp="1"/>
          </p:cNvPicPr>
          <p:nvPr>
            <p:ph sz="half" idx="1"/>
          </p:nvPr>
        </p:nvPicPr>
        <p:blipFill>
          <a:blip r:embed="rId2" cstate="print"/>
          <a:srcRect/>
          <a:stretch>
            <a:fillRect/>
          </a:stretch>
        </p:blipFill>
        <p:spPr>
          <a:xfrm>
            <a:off x="5000625" y="1071563"/>
            <a:ext cx="3429000" cy="2071687"/>
          </a:xfrm>
        </p:spPr>
      </p:pic>
      <p:pic>
        <p:nvPicPr>
          <p:cNvPr id="14341" name="Picture 2"/>
          <p:cNvPicPr>
            <a:picLocks noChangeAspect="1" noChangeArrowheads="1"/>
          </p:cNvPicPr>
          <p:nvPr/>
        </p:nvPicPr>
        <p:blipFill>
          <a:blip r:embed="rId3" cstate="print"/>
          <a:srcRect/>
          <a:stretch>
            <a:fillRect/>
          </a:stretch>
        </p:blipFill>
        <p:spPr bwMode="auto">
          <a:xfrm>
            <a:off x="5072063" y="3857625"/>
            <a:ext cx="3500437" cy="2071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Текст 3"/>
          <p:cNvSpPr>
            <a:spLocks noGrp="1"/>
          </p:cNvSpPr>
          <p:nvPr>
            <p:ph type="body" idx="2"/>
          </p:nvPr>
        </p:nvSpPr>
        <p:spPr>
          <a:xfrm>
            <a:off x="285750" y="620688"/>
            <a:ext cx="3714750" cy="5832648"/>
          </a:xfrm>
        </p:spPr>
        <p:txBody>
          <a:bodyPr>
            <a:normAutofit/>
          </a:bodyPr>
          <a:lstStyle/>
          <a:p>
            <a:pPr algn="ctr">
              <a:lnSpc>
                <a:spcPct val="150000"/>
              </a:lnSpc>
            </a:pPr>
            <a:r>
              <a:rPr lang="be-BY" sz="2200" b="1" i="1" dirty="0" smtClean="0">
                <a:solidFill>
                  <a:srgbClr val="006666"/>
                </a:solidFill>
                <a:latin typeface="Times New Roman" pitchFamily="18" charset="0"/>
                <a:cs typeface="Times New Roman" pitchFamily="18" charset="0"/>
              </a:rPr>
              <a:t>2 Этап проведения  теста</a:t>
            </a:r>
          </a:p>
          <a:p>
            <a:r>
              <a:rPr lang="be-BY" sz="1800" b="1" dirty="0" smtClean="0">
                <a:latin typeface="Times New Roman" pitchFamily="18" charset="0"/>
                <a:cs typeface="Times New Roman" pitchFamily="18" charset="0"/>
              </a:rPr>
              <a:t>2.1 вставьте тестустройство </a:t>
            </a:r>
            <a:r>
              <a:rPr lang="be-BY" sz="1800" dirty="0" smtClean="0">
                <a:latin typeface="Times New Roman" pitchFamily="18" charset="0"/>
                <a:cs typeface="Times New Roman" pitchFamily="18" charset="0"/>
              </a:rPr>
              <a:t>во флакон с проявляющим раствором</a:t>
            </a:r>
          </a:p>
          <a:p>
            <a:r>
              <a:rPr lang="ru-RU" sz="1800" b="1" dirty="0" smtClean="0">
                <a:latin typeface="Times New Roman" pitchFamily="18" charset="0"/>
                <a:cs typeface="Times New Roman" pitchFamily="18" charset="0"/>
              </a:rPr>
              <a:t>2.2 установите таймер на 20- 40 </a:t>
            </a:r>
            <a:r>
              <a:rPr lang="be-BY" sz="1800" dirty="0" smtClean="0">
                <a:latin typeface="Times New Roman" pitchFamily="18" charset="0"/>
                <a:cs typeface="Times New Roman" pitchFamily="18" charset="0"/>
              </a:rPr>
              <a:t>минут</a:t>
            </a:r>
          </a:p>
          <a:p>
            <a:r>
              <a:rPr lang="ru-RU" sz="1800" b="1" dirty="0" smtClean="0">
                <a:latin typeface="Times New Roman" pitchFamily="18" charset="0"/>
                <a:cs typeface="Times New Roman" pitchFamily="18" charset="0"/>
              </a:rPr>
              <a:t>Ждем: через 20 минут оцените результат. </a:t>
            </a:r>
          </a:p>
          <a:p>
            <a:r>
              <a:rPr lang="ru-RU" sz="1800" b="1" dirty="0" smtClean="0">
                <a:latin typeface="Times New Roman" pitchFamily="18" charset="0"/>
                <a:cs typeface="Times New Roman" pitchFamily="18" charset="0"/>
              </a:rPr>
              <a:t>Важно: не оценивайте результат позднее 40 минут после взятия пробы</a:t>
            </a:r>
          </a:p>
          <a:p>
            <a:r>
              <a:rPr lang="be-BY" sz="1800" b="1" dirty="0" smtClean="0">
                <a:latin typeface="Times New Roman" pitchFamily="18" charset="0"/>
                <a:cs typeface="Times New Roman" pitchFamily="18" charset="0"/>
              </a:rPr>
              <a:t>Не используйте тест, если:</a:t>
            </a:r>
          </a:p>
          <a:p>
            <a:r>
              <a:rPr lang="be-BY" sz="1800" dirty="0" smtClean="0">
                <a:latin typeface="Times New Roman" pitchFamily="18" charset="0"/>
                <a:cs typeface="Times New Roman" pitchFamily="18" charset="0"/>
              </a:rPr>
              <a:t>Упаковка теста нарушена.</a:t>
            </a:r>
          </a:p>
          <a:p>
            <a:r>
              <a:rPr lang="ru-RU" sz="1800" dirty="0" smtClean="0">
                <a:latin typeface="Times New Roman" pitchFamily="18" charset="0"/>
                <a:cs typeface="Times New Roman" pitchFamily="18" charset="0"/>
              </a:rPr>
              <a:t>Истёк срок годности теста (дата указана на внешней стороне коробки).</a:t>
            </a:r>
          </a:p>
          <a:p>
            <a:r>
              <a:rPr lang="ru-RU" sz="1800" dirty="0" smtClean="0">
                <a:latin typeface="Times New Roman" pitchFamily="18" charset="0"/>
                <a:cs typeface="Times New Roman" pitchFamily="18" charset="0"/>
              </a:rPr>
              <a:t>Тест хранился с нарушением температурного режима (хранить при температуре от +2 до +30°C).</a:t>
            </a:r>
          </a:p>
          <a:p>
            <a:endParaRPr lang="be-BY" dirty="0" smtClean="0"/>
          </a:p>
        </p:txBody>
      </p:sp>
      <p:pic>
        <p:nvPicPr>
          <p:cNvPr id="15363" name="Picture 2"/>
          <p:cNvPicPr>
            <a:picLocks noGrp="1" noChangeAspect="1" noChangeArrowheads="1"/>
          </p:cNvPicPr>
          <p:nvPr>
            <p:ph sz="half" idx="1"/>
          </p:nvPr>
        </p:nvPicPr>
        <p:blipFill>
          <a:blip r:embed="rId2" cstate="print"/>
          <a:stretch>
            <a:fillRect/>
          </a:stretch>
        </p:blipFill>
        <p:spPr>
          <a:xfrm>
            <a:off x="4644008" y="1676400"/>
            <a:ext cx="3960440" cy="4572000"/>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Текст 3"/>
          <p:cNvSpPr>
            <a:spLocks noGrp="1"/>
          </p:cNvSpPr>
          <p:nvPr>
            <p:ph type="body" idx="2"/>
          </p:nvPr>
        </p:nvSpPr>
        <p:spPr>
          <a:xfrm>
            <a:off x="323528" y="1000125"/>
            <a:ext cx="4319910" cy="5126038"/>
          </a:xfrm>
        </p:spPr>
        <p:txBody>
          <a:bodyPr/>
          <a:lstStyle/>
          <a:p>
            <a:pPr algn="ctr"/>
            <a:r>
              <a:rPr lang="be-BY" sz="3200" b="1" i="1" dirty="0" smtClean="0">
                <a:solidFill>
                  <a:srgbClr val="006666"/>
                </a:solidFill>
                <a:latin typeface="Times New Roman" pitchFamily="18" charset="0"/>
                <a:cs typeface="Times New Roman" pitchFamily="18" charset="0"/>
              </a:rPr>
              <a:t>3 Этап результата теста и их интерпретация</a:t>
            </a:r>
          </a:p>
          <a:p>
            <a:r>
              <a:rPr lang="be-BY" sz="2400" dirty="0" smtClean="0">
                <a:latin typeface="Times New Roman" pitchFamily="18" charset="0"/>
                <a:cs typeface="Times New Roman" pitchFamily="18" charset="0"/>
              </a:rPr>
              <a:t>3.1 Отрицательный результат.</a:t>
            </a:r>
          </a:p>
          <a:p>
            <a:r>
              <a:rPr lang="ru-RU" sz="2400" dirty="0" smtClean="0">
                <a:latin typeface="Times New Roman" pitchFamily="18" charset="0"/>
                <a:cs typeface="Times New Roman" pitchFamily="18" charset="0"/>
              </a:rPr>
              <a:t>	Тест считается </a:t>
            </a:r>
            <a:r>
              <a:rPr lang="ru-RU" sz="2400" i="1" dirty="0" smtClean="0">
                <a:latin typeface="Times New Roman" pitchFamily="18" charset="0"/>
                <a:cs typeface="Times New Roman" pitchFamily="18" charset="0"/>
              </a:rPr>
              <a:t>отрицательным, если линия </a:t>
            </a:r>
            <a:r>
              <a:rPr lang="be-BY" sz="2400" dirty="0" smtClean="0">
                <a:latin typeface="Times New Roman" pitchFamily="18" charset="0"/>
                <a:cs typeface="Times New Roman" pitchFamily="18" charset="0"/>
              </a:rPr>
              <a:t>проявилась в С-зоне, но </a:t>
            </a:r>
            <a:r>
              <a:rPr lang="be-BY" sz="2400" i="1" dirty="0" smtClean="0">
                <a:latin typeface="Times New Roman" pitchFamily="18" charset="0"/>
                <a:cs typeface="Times New Roman" pitchFamily="18" charset="0"/>
              </a:rPr>
              <a:t>НЕ ПРОЯВИЛАСЬ </a:t>
            </a:r>
            <a:r>
              <a:rPr lang="be-BY" sz="2400" dirty="0" smtClean="0">
                <a:latin typeface="Times New Roman" pitchFamily="18" charset="0"/>
                <a:cs typeface="Times New Roman" pitchFamily="18" charset="0"/>
              </a:rPr>
              <a:t>в Т-зоне.</a:t>
            </a:r>
          </a:p>
        </p:txBody>
      </p:sp>
      <p:pic>
        <p:nvPicPr>
          <p:cNvPr id="16387" name="Содержимое 4" descr="http://www.vstrecha.by/images/2015/Oraquiq_negativ.jpg"/>
          <p:cNvPicPr>
            <a:picLocks noGrp="1"/>
          </p:cNvPicPr>
          <p:nvPr>
            <p:ph sz="half" idx="1"/>
          </p:nvPr>
        </p:nvPicPr>
        <p:blipFill>
          <a:blip r:embed="rId2" cstate="print"/>
          <a:stretch>
            <a:fillRect/>
          </a:stretch>
        </p:blipFill>
        <p:spPr>
          <a:xfrm>
            <a:off x="4649787" y="1268761"/>
            <a:ext cx="3810645" cy="4736752"/>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Текст 3"/>
          <p:cNvSpPr>
            <a:spLocks noGrp="1"/>
          </p:cNvSpPr>
          <p:nvPr>
            <p:ph type="body" idx="2"/>
          </p:nvPr>
        </p:nvSpPr>
        <p:spPr>
          <a:xfrm>
            <a:off x="179512" y="908720"/>
            <a:ext cx="3892426" cy="5288880"/>
          </a:xfrm>
        </p:spPr>
        <p:txBody>
          <a:bodyPr/>
          <a:lstStyle/>
          <a:p>
            <a:pPr algn="just"/>
            <a:r>
              <a:rPr lang="be-BY" sz="1800" b="1" i="1" dirty="0" smtClean="0">
                <a:solidFill>
                  <a:srgbClr val="006666"/>
                </a:solidFill>
                <a:latin typeface="Times New Roman" pitchFamily="18" charset="0"/>
                <a:cs typeface="Times New Roman" pitchFamily="18" charset="0"/>
              </a:rPr>
              <a:t>3.2 ПРЕДВАРИТЕЛЬНО</a:t>
            </a:r>
          </a:p>
          <a:p>
            <a:pPr algn="just"/>
            <a:r>
              <a:rPr lang="be-BY" sz="1800" b="1" i="1" dirty="0" smtClean="0">
                <a:solidFill>
                  <a:srgbClr val="006666"/>
                </a:solidFill>
                <a:latin typeface="Times New Roman" pitchFamily="18" charset="0"/>
                <a:cs typeface="Times New Roman" pitchFamily="18" charset="0"/>
              </a:rPr>
              <a:t>ПОЛОЖИТЕЛЬНЫЙ РЕЗУЛЬТАТ</a:t>
            </a:r>
          </a:p>
          <a:p>
            <a:pPr algn="just"/>
            <a:r>
              <a:rPr lang="ru-RU" sz="1700" dirty="0" smtClean="0">
                <a:latin typeface="Times New Roman" pitchFamily="18" charset="0"/>
                <a:cs typeface="Times New Roman" pitchFamily="18" charset="0"/>
              </a:rPr>
              <a:t>Тест считается положительным, если одна </a:t>
            </a:r>
            <a:r>
              <a:rPr lang="be-BY" sz="1700" dirty="0" smtClean="0">
                <a:latin typeface="Times New Roman" pitchFamily="18" charset="0"/>
                <a:cs typeface="Times New Roman" pitchFamily="18" charset="0"/>
              </a:rPr>
              <a:t>линия </a:t>
            </a:r>
            <a:r>
              <a:rPr lang="be-BY" sz="1700" i="1" dirty="0" smtClean="0">
                <a:latin typeface="Times New Roman" pitchFamily="18" charset="0"/>
                <a:cs typeface="Times New Roman" pitchFamily="18" charset="0"/>
              </a:rPr>
              <a:t>проявилась в С-зоне, </a:t>
            </a:r>
            <a:r>
              <a:rPr lang="be-BY" sz="1700" dirty="0" smtClean="0">
                <a:latin typeface="Times New Roman" pitchFamily="18" charset="0"/>
                <a:cs typeface="Times New Roman" pitchFamily="18" charset="0"/>
              </a:rPr>
              <a:t>другая в Т-зоне.</a:t>
            </a:r>
          </a:p>
          <a:p>
            <a:pPr algn="just"/>
            <a:r>
              <a:rPr lang="ru-RU" sz="1700" dirty="0" smtClean="0">
                <a:latin typeface="Times New Roman" pitchFamily="18" charset="0"/>
                <a:cs typeface="Times New Roman" pitchFamily="18" charset="0"/>
              </a:rPr>
              <a:t>Интенсивность линий может быть разной.</a:t>
            </a:r>
          </a:p>
          <a:p>
            <a:pPr algn="just"/>
            <a:r>
              <a:rPr lang="be-BY" sz="1700" dirty="0" smtClean="0">
                <a:latin typeface="Times New Roman" pitchFamily="18" charset="0"/>
                <a:cs typeface="Times New Roman" pitchFamily="18" charset="0"/>
              </a:rPr>
              <a:t>ПРЕДВАРИТЕЛЬНО ПОЛОЖИ-ТЕЛЬНЫЙ </a:t>
            </a:r>
            <a:r>
              <a:rPr lang="ru-RU" sz="1700" dirty="0" smtClean="0">
                <a:latin typeface="Times New Roman" pitchFamily="18" charset="0"/>
                <a:cs typeface="Times New Roman" pitchFamily="18" charset="0"/>
              </a:rPr>
              <a:t>РЕЗУЛЬТАТ указывает на то, что в образце </a:t>
            </a:r>
            <a:r>
              <a:rPr lang="ru-RU" sz="1700" i="1" dirty="0" smtClean="0">
                <a:latin typeface="Times New Roman" pitchFamily="18" charset="0"/>
                <a:cs typeface="Times New Roman" pitchFamily="18" charset="0"/>
              </a:rPr>
              <a:t>обнаружены антитела к ВИЧ. Для </a:t>
            </a:r>
            <a:r>
              <a:rPr lang="be-BY" sz="1700" dirty="0" smtClean="0">
                <a:latin typeface="Times New Roman" pitchFamily="18" charset="0"/>
                <a:cs typeface="Times New Roman" pitchFamily="18" charset="0"/>
              </a:rPr>
              <a:t>подтверждения необходима дальнейшая </a:t>
            </a:r>
            <a:r>
              <a:rPr lang="ru-RU" sz="1700" dirty="0" smtClean="0">
                <a:latin typeface="Times New Roman" pitchFamily="18" charset="0"/>
                <a:cs typeface="Times New Roman" pitchFamily="18" charset="0"/>
              </a:rPr>
              <a:t>диагностика</a:t>
            </a:r>
          </a:p>
          <a:p>
            <a:pPr algn="just"/>
            <a:r>
              <a:rPr lang="ru-RU" sz="1700" i="1" dirty="0" err="1" smtClean="0">
                <a:latin typeface="Times New Roman" pitchFamily="18" charset="0"/>
                <a:cs typeface="Times New Roman" pitchFamily="18" charset="0"/>
              </a:rPr>
              <a:t>Cамотестирование</a:t>
            </a:r>
            <a:r>
              <a:rPr lang="ru-RU" sz="1700" i="1" dirty="0" smtClean="0">
                <a:latin typeface="Times New Roman" pitchFamily="18" charset="0"/>
                <a:cs typeface="Times New Roman" pitchFamily="18" charset="0"/>
              </a:rPr>
              <a:t> само по себе не</a:t>
            </a:r>
          </a:p>
          <a:p>
            <a:pPr algn="just"/>
            <a:r>
              <a:rPr lang="be-BY" sz="1700" i="1" dirty="0" smtClean="0">
                <a:latin typeface="Times New Roman" pitchFamily="18" charset="0"/>
                <a:cs typeface="Times New Roman" pitchFamily="18" charset="0"/>
              </a:rPr>
              <a:t>может обеспечить постановку диагноза</a:t>
            </a:r>
          </a:p>
          <a:p>
            <a:pPr algn="just"/>
            <a:r>
              <a:rPr lang="be-BY" sz="1700" i="1" dirty="0" smtClean="0">
                <a:latin typeface="Times New Roman" pitchFamily="18" charset="0"/>
                <a:cs typeface="Times New Roman" pitchFamily="18" charset="0"/>
              </a:rPr>
              <a:t>ВИЧ – </a:t>
            </a:r>
            <a:r>
              <a:rPr lang="be-BY" sz="1700" b="1" i="1" dirty="0" smtClean="0">
                <a:latin typeface="Times New Roman" pitchFamily="18" charset="0"/>
                <a:cs typeface="Times New Roman" pitchFamily="18" charset="0"/>
              </a:rPr>
              <a:t>для этого требуется</a:t>
            </a:r>
          </a:p>
          <a:p>
            <a:pPr algn="just"/>
            <a:r>
              <a:rPr lang="be-BY" sz="1700" b="1" i="1" dirty="0" smtClean="0">
                <a:latin typeface="Times New Roman" pitchFamily="18" charset="0"/>
                <a:cs typeface="Times New Roman" pitchFamily="18" charset="0"/>
              </a:rPr>
              <a:t>подтверждающий тест в медицинском</a:t>
            </a:r>
          </a:p>
          <a:p>
            <a:pPr algn="just"/>
            <a:r>
              <a:rPr lang="be-BY" sz="1700" b="1" i="1" dirty="0" smtClean="0">
                <a:latin typeface="Times New Roman" pitchFamily="18" charset="0"/>
                <a:cs typeface="Times New Roman" pitchFamily="18" charset="0"/>
              </a:rPr>
              <a:t>учреждении</a:t>
            </a:r>
            <a:endParaRPr lang="be-BY" sz="1700" b="1" dirty="0" smtClean="0">
              <a:latin typeface="Times New Roman" pitchFamily="18" charset="0"/>
              <a:cs typeface="Times New Roman" pitchFamily="18" charset="0"/>
            </a:endParaRPr>
          </a:p>
        </p:txBody>
      </p:sp>
      <p:pic>
        <p:nvPicPr>
          <p:cNvPr id="17411" name="Содержимое 4" descr="http://www.vstrecha.by/images/2015/Oraquiq_pozitive.jpg"/>
          <p:cNvPicPr>
            <a:picLocks noGrp="1"/>
          </p:cNvPicPr>
          <p:nvPr>
            <p:ph sz="half" idx="1"/>
          </p:nvPr>
        </p:nvPicPr>
        <p:blipFill>
          <a:blip r:embed="rId2" cstate="print"/>
          <a:stretch>
            <a:fillRect/>
          </a:stretch>
        </p:blipFill>
        <p:spPr>
          <a:xfrm>
            <a:off x="4499992" y="1124744"/>
            <a:ext cx="4176464" cy="4608511"/>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2"/>
          </p:nvPr>
        </p:nvSpPr>
        <p:spPr>
          <a:xfrm>
            <a:off x="285750" y="1143000"/>
            <a:ext cx="3857625" cy="4840288"/>
          </a:xfrm>
        </p:spPr>
        <p:txBody>
          <a:bodyPr>
            <a:normAutofit/>
          </a:bodyPr>
          <a:lstStyle/>
          <a:p>
            <a:pPr>
              <a:defRPr/>
            </a:pPr>
            <a:r>
              <a:rPr lang="be-BY" sz="2400" b="1" i="1" dirty="0">
                <a:solidFill>
                  <a:srgbClr val="006666"/>
                </a:solidFill>
                <a:effectLst>
                  <a:outerShdw blurRad="38100" dist="38100" dir="2700000" algn="tl">
                    <a:srgbClr val="000000">
                      <a:alpha val="43137"/>
                    </a:srgbClr>
                  </a:outerShdw>
                </a:effectLst>
                <a:latin typeface="Times New Roman" pitchFamily="18" charset="0"/>
                <a:cs typeface="Times New Roman" pitchFamily="18" charset="0"/>
              </a:rPr>
              <a:t>3.3 НЕДОСТОВЕРНЫЙ</a:t>
            </a:r>
          </a:p>
          <a:p>
            <a:pPr>
              <a:defRPr/>
            </a:pPr>
            <a:r>
              <a:rPr lang="be-BY" sz="2400" b="1" i="1" dirty="0" smtClean="0">
                <a:solidFill>
                  <a:srgbClr val="006666"/>
                </a:solidFill>
                <a:effectLst>
                  <a:outerShdw blurRad="38100" dist="38100" dir="2700000" algn="tl">
                    <a:srgbClr val="000000">
                      <a:alpha val="43137"/>
                    </a:srgbClr>
                  </a:outerShdw>
                </a:effectLst>
                <a:latin typeface="Times New Roman" pitchFamily="18" charset="0"/>
                <a:cs typeface="Times New Roman" pitchFamily="18" charset="0"/>
              </a:rPr>
              <a:t>РЕЗУЛЬТАТ</a:t>
            </a:r>
          </a:p>
          <a:p>
            <a:pPr>
              <a:defRPr/>
            </a:pPr>
            <a:endParaRPr lang="be-BY" sz="2400" b="1" i="1" dirty="0">
              <a:effectLst>
                <a:outerShdw blurRad="38100" dist="38100" dir="2700000" algn="tl">
                  <a:srgbClr val="000000">
                    <a:alpha val="43137"/>
                  </a:srgbClr>
                </a:outerShdw>
              </a:effectLst>
              <a:latin typeface="Times New Roman" pitchFamily="18" charset="0"/>
              <a:cs typeface="Times New Roman" pitchFamily="18" charset="0"/>
            </a:endParaRPr>
          </a:p>
          <a:p>
            <a:pPr>
              <a:defRPr/>
            </a:pPr>
            <a:r>
              <a:rPr lang="be-BY" sz="2400" dirty="0">
                <a:latin typeface="Times New Roman" pitchFamily="18" charset="0"/>
                <a:cs typeface="Times New Roman" pitchFamily="18" charset="0"/>
              </a:rPr>
              <a:t>Если </a:t>
            </a:r>
            <a:r>
              <a:rPr lang="be-BY" sz="2400" dirty="0" smtClean="0">
                <a:latin typeface="Times New Roman" pitchFamily="18" charset="0"/>
                <a:cs typeface="Times New Roman" pitchFamily="18" charset="0"/>
              </a:rPr>
              <a:t> линия </a:t>
            </a:r>
            <a:r>
              <a:rPr lang="be-BY" sz="2400" dirty="0">
                <a:latin typeface="Times New Roman" pitchFamily="18" charset="0"/>
                <a:cs typeface="Times New Roman" pitchFamily="18" charset="0"/>
              </a:rPr>
              <a:t>в </a:t>
            </a:r>
            <a:r>
              <a:rPr lang="be-BY" sz="2400" dirty="0" smtClean="0">
                <a:latin typeface="Times New Roman" pitchFamily="18" charset="0"/>
                <a:cs typeface="Times New Roman" pitchFamily="18" charset="0"/>
              </a:rPr>
              <a:t>С-зоне</a:t>
            </a:r>
            <a:endParaRPr lang="be-BY" sz="2400" dirty="0">
              <a:latin typeface="Times New Roman" pitchFamily="18" charset="0"/>
              <a:cs typeface="Times New Roman" pitchFamily="18" charset="0"/>
            </a:endParaRPr>
          </a:p>
          <a:p>
            <a:pPr>
              <a:defRPr/>
            </a:pPr>
            <a:r>
              <a:rPr lang="be-BY" sz="2400" dirty="0">
                <a:latin typeface="Times New Roman" pitchFamily="18" charset="0"/>
                <a:cs typeface="Times New Roman" pitchFamily="18" charset="0"/>
              </a:rPr>
              <a:t>отсутствует, </a:t>
            </a:r>
            <a:r>
              <a:rPr lang="be-BY" sz="2400" dirty="0" smtClean="0">
                <a:latin typeface="Times New Roman" pitchFamily="18" charset="0"/>
                <a:cs typeface="Times New Roman" pitchFamily="18" charset="0"/>
              </a:rPr>
              <a:t>тест считается </a:t>
            </a:r>
            <a:r>
              <a:rPr lang="be-BY" sz="2400" dirty="0">
                <a:latin typeface="Times New Roman" pitchFamily="18" charset="0"/>
                <a:cs typeface="Times New Roman" pitchFamily="18" charset="0"/>
              </a:rPr>
              <a:t>недействительным. </a:t>
            </a:r>
            <a:r>
              <a:rPr lang="be-BY" sz="2400" dirty="0" smtClean="0">
                <a:latin typeface="Times New Roman" pitchFamily="18" charset="0"/>
                <a:cs typeface="Times New Roman" pitchFamily="18" charset="0"/>
              </a:rPr>
              <a:t>Повторите тест</a:t>
            </a:r>
            <a:r>
              <a:rPr lang="be-BY" sz="2400" dirty="0">
                <a:latin typeface="Times New Roman" pitchFamily="18" charset="0"/>
                <a:cs typeface="Times New Roman" pitchFamily="18" charset="0"/>
              </a:rPr>
              <a:t>, используя новый </a:t>
            </a:r>
            <a:r>
              <a:rPr lang="be-BY" sz="2400" dirty="0" smtClean="0">
                <a:latin typeface="Times New Roman" pitchFamily="18" charset="0"/>
                <a:cs typeface="Times New Roman" pitchFamily="18" charset="0"/>
              </a:rPr>
              <a:t>тестнабор и </a:t>
            </a:r>
            <a:r>
              <a:rPr lang="be-BY" sz="2400" dirty="0">
                <a:latin typeface="Times New Roman" pitchFamily="18" charset="0"/>
                <a:cs typeface="Times New Roman" pitchFamily="18" charset="0"/>
              </a:rPr>
              <a:t>с </a:t>
            </a:r>
            <a:r>
              <a:rPr lang="be-BY" sz="2400" dirty="0" smtClean="0">
                <a:latin typeface="Times New Roman" pitchFamily="18" charset="0"/>
                <a:cs typeface="Times New Roman" pitchFamily="18" charset="0"/>
              </a:rPr>
              <a:t>новым образцом</a:t>
            </a:r>
            <a:endParaRPr lang="be-BY" sz="2400" dirty="0">
              <a:latin typeface="Times New Roman" pitchFamily="18" charset="0"/>
              <a:cs typeface="Times New Roman" pitchFamily="18" charset="0"/>
            </a:endParaRPr>
          </a:p>
        </p:txBody>
      </p:sp>
      <p:pic>
        <p:nvPicPr>
          <p:cNvPr id="18435" name="Содержимое 4" descr="Oraquiq incorrect"/>
          <p:cNvPicPr>
            <a:picLocks noGrp="1"/>
          </p:cNvPicPr>
          <p:nvPr>
            <p:ph sz="half" idx="1"/>
          </p:nvPr>
        </p:nvPicPr>
        <p:blipFill>
          <a:blip r:embed="rId2" cstate="print"/>
          <a:stretch>
            <a:fillRect/>
          </a:stretch>
        </p:blipFill>
        <p:spPr>
          <a:xfrm>
            <a:off x="4211960" y="980728"/>
            <a:ext cx="4474840" cy="504056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1371600" y="152400"/>
            <a:ext cx="7772400" cy="1143000"/>
          </a:xfrm>
        </p:spPr>
        <p:txBody>
          <a:bodyPr lIns="0" tIns="0" rIns="0" bIns="0" anchorCtr="1"/>
          <a:lstStyle/>
          <a:p>
            <a:pPr eaLnBrk="1" hangingPunct="1"/>
            <a:r>
              <a:rPr lang="en-US" b="1" i="1" dirty="0" err="1" smtClean="0">
                <a:solidFill>
                  <a:srgbClr val="FF6600"/>
                </a:solidFill>
                <a:latin typeface="Times New Roman" pitchFamily="18" charset="0"/>
                <a:cs typeface="Times New Roman" pitchFamily="18" charset="0"/>
              </a:rPr>
              <a:t>Подтверждающие</a:t>
            </a:r>
            <a:r>
              <a:rPr lang="en-US" b="1" i="1" dirty="0" smtClean="0">
                <a:solidFill>
                  <a:srgbClr val="FF6600"/>
                </a:solidFill>
                <a:latin typeface="Times New Roman" pitchFamily="18" charset="0"/>
                <a:cs typeface="Times New Roman" pitchFamily="18" charset="0"/>
              </a:rPr>
              <a:t> </a:t>
            </a:r>
            <a:r>
              <a:rPr lang="en-US" b="1" i="1" dirty="0" err="1" smtClean="0">
                <a:solidFill>
                  <a:srgbClr val="FF6600"/>
                </a:solidFill>
                <a:latin typeface="Times New Roman" pitchFamily="18" charset="0"/>
                <a:cs typeface="Times New Roman" pitchFamily="18" charset="0"/>
              </a:rPr>
              <a:t>тесты</a:t>
            </a:r>
            <a:endParaRPr lang="en-US" b="1" i="1" dirty="0" smtClean="0">
              <a:solidFill>
                <a:srgbClr val="FF6600"/>
              </a:solidFill>
              <a:latin typeface="Times New Roman" pitchFamily="18" charset="0"/>
              <a:cs typeface="Times New Roman" pitchFamily="18" charset="0"/>
            </a:endParaRPr>
          </a:p>
        </p:txBody>
      </p:sp>
      <p:sp>
        <p:nvSpPr>
          <p:cNvPr id="19459" name="Rectangle 3"/>
          <p:cNvSpPr>
            <a:spLocks noGrp="1" noChangeArrowheads="1"/>
          </p:cNvSpPr>
          <p:nvPr>
            <p:ph type="body" idx="4294967295"/>
          </p:nvPr>
        </p:nvSpPr>
        <p:spPr>
          <a:xfrm>
            <a:off x="0" y="1484313"/>
            <a:ext cx="5973763" cy="4659312"/>
          </a:xfrm>
        </p:spPr>
        <p:txBody>
          <a:bodyPr lIns="0" tIns="0" rIns="0" bIns="0"/>
          <a:lstStyle/>
          <a:p>
            <a:pPr marL="350838" indent="-350838" defTabSz="935038">
              <a:lnSpc>
                <a:spcPct val="80000"/>
              </a:lnSpc>
              <a:buFontTx/>
              <a:buNone/>
            </a:pPr>
            <a:r>
              <a:rPr lang="ru-RU" sz="3600" i="1" dirty="0" smtClean="0">
                <a:solidFill>
                  <a:schemeClr val="bg1"/>
                </a:solidFill>
                <a:latin typeface="Times New Roman" pitchFamily="18" charset="0"/>
                <a:cs typeface="Times New Roman" pitchFamily="18" charset="0"/>
              </a:rPr>
              <a:t>«</a:t>
            </a:r>
            <a:r>
              <a:rPr lang="ru-RU" sz="3600" dirty="0" smtClean="0">
                <a:latin typeface="Times New Roman" pitchFamily="18" charset="0"/>
                <a:cs typeface="Times New Roman" pitchFamily="18" charset="0"/>
              </a:rPr>
              <a:t>Экспресс тест на антитела к ВИЧ должен подтверждаться классическими методами ИФА, ИБ</a:t>
            </a:r>
            <a:endParaRPr lang="ru-RU" sz="2400" dirty="0" smtClean="0">
              <a:latin typeface="Times New Roman" pitchFamily="18" charset="0"/>
              <a:cs typeface="Times New Roman" pitchFamily="18" charset="0"/>
            </a:endParaRPr>
          </a:p>
          <a:p>
            <a:pPr marL="350838" indent="-350838" defTabSz="935038" eaLnBrk="1" hangingPunct="1">
              <a:lnSpc>
                <a:spcPct val="80000"/>
              </a:lnSpc>
            </a:pPr>
            <a:r>
              <a:rPr lang="en-US" sz="2400" dirty="0" err="1" smtClean="0">
                <a:latin typeface="Times New Roman" pitchFamily="18" charset="0"/>
                <a:cs typeface="Times New Roman" pitchFamily="18" charset="0"/>
              </a:rPr>
              <a:t>Подтверждающие</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тесты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необходимы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не</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только</a:t>
            </a:r>
            <a:r>
              <a:rPr lang="en-US" sz="2400" dirty="0" smtClean="0">
                <a:latin typeface="Times New Roman" pitchFamily="18" charset="0"/>
                <a:cs typeface="Times New Roman" pitchFamily="18" charset="0"/>
              </a:rPr>
              <a:t> ИФА-</a:t>
            </a:r>
            <a:r>
              <a:rPr lang="en-US" sz="2400" dirty="0" err="1" smtClean="0">
                <a:latin typeface="Times New Roman" pitchFamily="18" charset="0"/>
                <a:cs typeface="Times New Roman" pitchFamily="18" charset="0"/>
              </a:rPr>
              <a:t>иммуноферментный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анализ</a:t>
            </a:r>
            <a:r>
              <a:rPr lang="ru-RU" sz="2400" dirty="0" smtClean="0">
                <a:latin typeface="Times New Roman" pitchFamily="18" charset="0"/>
                <a:cs typeface="Times New Roman" pitchFamily="18" charset="0"/>
              </a:rPr>
              <a:t>, но и ИБ</a:t>
            </a:r>
            <a:r>
              <a:rPr lang="en-US" sz="2400" dirty="0" smtClean="0">
                <a:latin typeface="Times New Roman" pitchFamily="18" charset="0"/>
                <a:cs typeface="Times New Roman" pitchFamily="18" charset="0"/>
              </a:rPr>
              <a:t>)</a:t>
            </a:r>
          </a:p>
          <a:p>
            <a:pPr marL="350838" indent="-350838" defTabSz="935038" eaLnBrk="1" hangingPunct="1">
              <a:lnSpc>
                <a:spcPct val="80000"/>
              </a:lnSpc>
            </a:pPr>
            <a:r>
              <a:rPr lang="en-US" sz="2400" dirty="0" err="1" smtClean="0">
                <a:latin typeface="Times New Roman" pitchFamily="18" charset="0"/>
                <a:cs typeface="Times New Roman" pitchFamily="18" charset="0"/>
              </a:rPr>
              <a:t>Повторные</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тесты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для</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людей</a:t>
            </a:r>
            <a:r>
              <a:rPr lang="en-US" sz="2400" dirty="0" smtClean="0">
                <a:latin typeface="Times New Roman" pitchFamily="18" charset="0"/>
                <a:cs typeface="Times New Roman" pitchFamily="18" charset="0"/>
              </a:rPr>
              <a:t> с </a:t>
            </a:r>
            <a:r>
              <a:rPr lang="en-US" sz="2400" dirty="0" err="1" smtClean="0">
                <a:latin typeface="Times New Roman" pitchFamily="18" charset="0"/>
                <a:cs typeface="Times New Roman" pitchFamily="18" charset="0"/>
              </a:rPr>
              <a:t>отрицательным</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или</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сомнительным</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результатом</a:t>
            </a:r>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 в </a:t>
            </a:r>
            <a:r>
              <a:rPr lang="ru-RU" sz="2400" dirty="0" err="1" smtClean="0">
                <a:latin typeface="Times New Roman" pitchFamily="18" charset="0"/>
                <a:cs typeface="Times New Roman" pitchFamily="18" charset="0"/>
              </a:rPr>
              <a:t>Иммуноблоте</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надо</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проводить</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через</a:t>
            </a:r>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3 -4 недели</a:t>
            </a:r>
            <a:endParaRPr lang="en-US" sz="2400" dirty="0" smtClean="0">
              <a:latin typeface="Times New Roman" pitchFamily="18" charset="0"/>
              <a:cs typeface="Times New Roman" pitchFamily="18" charset="0"/>
            </a:endParaRPr>
          </a:p>
        </p:txBody>
      </p:sp>
      <p:sp>
        <p:nvSpPr>
          <p:cNvPr id="168964" name="Line 4"/>
          <p:cNvSpPr>
            <a:spLocks noChangeShapeType="1"/>
          </p:cNvSpPr>
          <p:nvPr/>
        </p:nvSpPr>
        <p:spPr bwMode="auto">
          <a:xfrm>
            <a:off x="0" y="1295400"/>
            <a:ext cx="9144000" cy="0"/>
          </a:xfrm>
          <a:prstGeom prst="line">
            <a:avLst/>
          </a:prstGeom>
          <a:noFill/>
          <a:ln w="28575">
            <a:solidFill>
              <a:srgbClr val="FF0000"/>
            </a:solidFill>
            <a:round/>
            <a:headEnd/>
            <a:tailEnd/>
          </a:ln>
        </p:spPr>
        <p:txBody>
          <a:bodyPr anchor="ctr"/>
          <a:lstStyle/>
          <a:p>
            <a:pPr>
              <a:defRPr/>
            </a:pPr>
            <a:endParaRPr lang="ru-RU" sz="1800"/>
          </a:p>
        </p:txBody>
      </p:sp>
      <p:pic>
        <p:nvPicPr>
          <p:cNvPr id="19461" name="Picture 5"/>
          <p:cNvPicPr>
            <a:picLocks noChangeAspect="1" noChangeArrowheads="1"/>
          </p:cNvPicPr>
          <p:nvPr/>
        </p:nvPicPr>
        <p:blipFill>
          <a:blip r:embed="rId3" cstate="print"/>
          <a:srcRect/>
          <a:stretch>
            <a:fillRect/>
          </a:stretch>
        </p:blipFill>
        <p:spPr bwMode="auto">
          <a:xfrm>
            <a:off x="5940153" y="1571625"/>
            <a:ext cx="3024336" cy="3860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395536" y="188640"/>
            <a:ext cx="6264696" cy="954360"/>
          </a:xfrm>
        </p:spPr>
        <p:txBody>
          <a:bodyPr lIns="0" tIns="0" rIns="0" bIns="0" anchorCtr="1">
            <a:normAutofit fontScale="90000"/>
          </a:bodyPr>
          <a:lstStyle/>
          <a:p>
            <a:pPr eaLnBrk="1" hangingPunct="1"/>
            <a:r>
              <a:rPr lang="ru-RU" sz="3600" b="1" i="1" dirty="0" smtClean="0">
                <a:solidFill>
                  <a:srgbClr val="FF6600"/>
                </a:solidFill>
                <a:latin typeface="Times New Roman" pitchFamily="18" charset="0"/>
                <a:cs typeface="Times New Roman" pitchFamily="18" charset="0"/>
              </a:rPr>
              <a:t/>
            </a:r>
            <a:br>
              <a:rPr lang="ru-RU" sz="3600" b="1" i="1" dirty="0" smtClean="0">
                <a:solidFill>
                  <a:srgbClr val="FF6600"/>
                </a:solidFill>
                <a:latin typeface="Times New Roman" pitchFamily="18" charset="0"/>
                <a:cs typeface="Times New Roman" pitchFamily="18" charset="0"/>
              </a:rPr>
            </a:br>
            <a:r>
              <a:rPr lang="en-US" sz="3100" b="1" i="1" dirty="0" err="1" smtClean="0">
                <a:solidFill>
                  <a:srgbClr val="FF6600"/>
                </a:solidFill>
                <a:latin typeface="Times New Roman" pitchFamily="18" charset="0"/>
                <a:cs typeface="Times New Roman" pitchFamily="18" charset="0"/>
              </a:rPr>
              <a:t>Роль</a:t>
            </a:r>
            <a:r>
              <a:rPr lang="en-US" sz="3100" b="1" i="1" dirty="0" smtClean="0">
                <a:solidFill>
                  <a:srgbClr val="FF6600"/>
                </a:solidFill>
                <a:latin typeface="Times New Roman" pitchFamily="18" charset="0"/>
                <a:cs typeface="Times New Roman" pitchFamily="18" charset="0"/>
              </a:rPr>
              <a:t> </a:t>
            </a:r>
            <a:r>
              <a:rPr lang="en-US" sz="3100" b="1" i="1" dirty="0" err="1" smtClean="0">
                <a:solidFill>
                  <a:srgbClr val="FF6600"/>
                </a:solidFill>
                <a:latin typeface="Times New Roman" pitchFamily="18" charset="0"/>
                <a:cs typeface="Times New Roman" pitchFamily="18" charset="0"/>
              </a:rPr>
              <a:t>быстрого</a:t>
            </a:r>
            <a:r>
              <a:rPr lang="en-US" sz="3100" b="1" i="1" dirty="0" smtClean="0">
                <a:solidFill>
                  <a:srgbClr val="FF6600"/>
                </a:solidFill>
                <a:latin typeface="Times New Roman" pitchFamily="18" charset="0"/>
                <a:cs typeface="Times New Roman" pitchFamily="18" charset="0"/>
              </a:rPr>
              <a:t> </a:t>
            </a:r>
            <a:r>
              <a:rPr lang="en-US" sz="3100" b="1" i="1" dirty="0" err="1" smtClean="0">
                <a:solidFill>
                  <a:srgbClr val="FF6600"/>
                </a:solidFill>
                <a:latin typeface="Times New Roman" pitchFamily="18" charset="0"/>
                <a:cs typeface="Times New Roman" pitchFamily="18" charset="0"/>
              </a:rPr>
              <a:t>тестирования</a:t>
            </a:r>
            <a:r>
              <a:rPr lang="en-US" sz="3100" b="1" i="1" dirty="0" smtClean="0">
                <a:solidFill>
                  <a:srgbClr val="FF6600"/>
                </a:solidFill>
                <a:latin typeface="Times New Roman" pitchFamily="18" charset="0"/>
                <a:cs typeface="Times New Roman" pitchFamily="18" charset="0"/>
              </a:rPr>
              <a:t> </a:t>
            </a:r>
            <a:r>
              <a:rPr lang="en-US" sz="3100" b="1" i="1" dirty="0" err="1" smtClean="0">
                <a:solidFill>
                  <a:srgbClr val="FF6600"/>
                </a:solidFill>
                <a:latin typeface="Times New Roman" pitchFamily="18" charset="0"/>
                <a:cs typeface="Times New Roman" pitchFamily="18" charset="0"/>
              </a:rPr>
              <a:t>на</a:t>
            </a:r>
            <a:r>
              <a:rPr lang="ru-RU" sz="3100" b="1" i="1" dirty="0" smtClean="0">
                <a:solidFill>
                  <a:srgbClr val="FF6600"/>
                </a:solidFill>
                <a:latin typeface="Times New Roman" pitchFamily="18" charset="0"/>
                <a:cs typeface="Times New Roman" pitchFamily="18" charset="0"/>
              </a:rPr>
              <a:t> ВИЧ</a:t>
            </a:r>
            <a:endParaRPr lang="en-US" sz="3100" b="1" i="1" dirty="0" smtClean="0">
              <a:solidFill>
                <a:srgbClr val="FF6600"/>
              </a:solidFill>
              <a:latin typeface="Times New Roman" pitchFamily="18" charset="0"/>
              <a:cs typeface="Times New Roman" pitchFamily="18" charset="0"/>
            </a:endParaRPr>
          </a:p>
        </p:txBody>
      </p:sp>
      <p:sp>
        <p:nvSpPr>
          <p:cNvPr id="21507" name="Rectangle 3"/>
          <p:cNvSpPr>
            <a:spLocks noGrp="1" noChangeArrowheads="1"/>
          </p:cNvSpPr>
          <p:nvPr>
            <p:ph type="body" idx="4294967295"/>
          </p:nvPr>
        </p:nvSpPr>
        <p:spPr>
          <a:xfrm>
            <a:off x="0" y="1556791"/>
            <a:ext cx="6572250" cy="5185321"/>
          </a:xfrm>
        </p:spPr>
        <p:txBody>
          <a:bodyPr lIns="0" tIns="0" rIns="0" bIns="0">
            <a:normAutofit lnSpcReduction="10000"/>
          </a:bodyPr>
          <a:lstStyle/>
          <a:p>
            <a:pPr marL="350838" indent="-350838" algn="just" defTabSz="935038" eaLnBrk="1" hangingPunct="1">
              <a:lnSpc>
                <a:spcPct val="80000"/>
              </a:lnSpc>
            </a:pPr>
            <a:r>
              <a:rPr lang="en-US" sz="2800" dirty="0" err="1" smtClean="0">
                <a:latin typeface="Times New Roman" pitchFamily="18" charset="0"/>
                <a:cs typeface="Times New Roman" pitchFamily="18" charset="0"/>
              </a:rPr>
              <a:t>Увеличивается</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кол</a:t>
            </a:r>
            <a:r>
              <a:rPr lang="ru-RU" sz="2800" dirty="0" err="1" smtClean="0">
                <a:latin typeface="Times New Roman" pitchFamily="18" charset="0"/>
                <a:cs typeface="Times New Roman" pitchFamily="18" charset="0"/>
              </a:rPr>
              <a:t>ичеств</a:t>
            </a:r>
            <a:r>
              <a:rPr lang="en-US" sz="2800" dirty="0" smtClean="0">
                <a:latin typeface="Times New Roman" pitchFamily="18" charset="0"/>
                <a:cs typeface="Times New Roman" pitchFamily="18" charset="0"/>
              </a:rPr>
              <a:t>о </a:t>
            </a:r>
            <a:r>
              <a:rPr lang="en-US" sz="2800" dirty="0" err="1" smtClean="0">
                <a:latin typeface="Times New Roman" pitchFamily="18" charset="0"/>
                <a:cs typeface="Times New Roman" pitchFamily="18" charset="0"/>
              </a:rPr>
              <a:t>людей</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получивших</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результат</a:t>
            </a:r>
            <a:r>
              <a:rPr lang="en-US"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анализа</a:t>
            </a:r>
            <a:endParaRPr lang="en-US" sz="2800" dirty="0" smtClean="0">
              <a:latin typeface="Times New Roman" pitchFamily="18" charset="0"/>
              <a:cs typeface="Times New Roman" pitchFamily="18" charset="0"/>
            </a:endParaRPr>
          </a:p>
          <a:p>
            <a:pPr marL="350838" indent="-350838" algn="just" defTabSz="935038" eaLnBrk="1" hangingPunct="1">
              <a:lnSpc>
                <a:spcPct val="80000"/>
              </a:lnSpc>
            </a:pPr>
            <a:r>
              <a:rPr lang="en-US" sz="2800" dirty="0" err="1" smtClean="0">
                <a:latin typeface="Times New Roman" pitchFamily="18" charset="0"/>
                <a:cs typeface="Times New Roman" pitchFamily="18" charset="0"/>
              </a:rPr>
              <a:t>Увеличивается</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выявление</a:t>
            </a:r>
            <a:r>
              <a:rPr lang="en-US" sz="2800" dirty="0" smtClean="0">
                <a:latin typeface="Times New Roman" pitchFamily="18" charset="0"/>
                <a:cs typeface="Times New Roman" pitchFamily="18" charset="0"/>
              </a:rPr>
              <a:t> ВИЧ-</a:t>
            </a:r>
            <a:r>
              <a:rPr lang="en-US" sz="2800" dirty="0" err="1" smtClean="0">
                <a:latin typeface="Times New Roman" pitchFamily="18" charset="0"/>
                <a:cs typeface="Times New Roman" pitchFamily="18" charset="0"/>
              </a:rPr>
              <a:t>инф</a:t>
            </a:r>
            <a:r>
              <a:rPr lang="ru-RU" sz="2800" dirty="0" smtClean="0">
                <a:latin typeface="Times New Roman" pitchFamily="18" charset="0"/>
                <a:cs typeface="Times New Roman" pitchFamily="18" charset="0"/>
              </a:rPr>
              <a:t>и</a:t>
            </a:r>
            <a:r>
              <a:rPr lang="en-US" sz="2800" dirty="0" err="1" smtClean="0">
                <a:latin typeface="Times New Roman" pitchFamily="18" charset="0"/>
                <a:cs typeface="Times New Roman" pitchFamily="18" charset="0"/>
              </a:rPr>
              <a:t>цированных</a:t>
            </a:r>
            <a:r>
              <a:rPr lang="en-US"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среди </a:t>
            </a:r>
            <a:r>
              <a:rPr lang="en-US" sz="2800" dirty="0" err="1" smtClean="0">
                <a:latin typeface="Times New Roman" pitchFamily="18" charset="0"/>
                <a:cs typeface="Times New Roman" pitchFamily="18" charset="0"/>
              </a:rPr>
              <a:t>беременных</a:t>
            </a:r>
            <a:r>
              <a:rPr lang="en-US"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женщин</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соответственно</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они</a:t>
            </a:r>
            <a:r>
              <a:rPr lang="en-US"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имеют возможность </a:t>
            </a:r>
            <a:r>
              <a:rPr lang="en-US" sz="2800" dirty="0" err="1" smtClean="0">
                <a:latin typeface="Times New Roman" pitchFamily="18" charset="0"/>
                <a:cs typeface="Times New Roman" pitchFamily="18" charset="0"/>
              </a:rPr>
              <a:t>получать</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профилактическую</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терапию</a:t>
            </a:r>
            <a:r>
              <a:rPr lang="ru-RU" sz="2800"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marL="350838" indent="-350838" algn="just" defTabSz="935038" eaLnBrk="1" hangingPunct="1">
              <a:lnSpc>
                <a:spcPct val="80000"/>
              </a:lnSpc>
            </a:pPr>
            <a:r>
              <a:rPr lang="en-US" sz="2800" dirty="0" err="1" smtClean="0">
                <a:latin typeface="Times New Roman" pitchFamily="18" charset="0"/>
                <a:cs typeface="Times New Roman" pitchFamily="18" charset="0"/>
              </a:rPr>
              <a:t>Увеличивается</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выполнимость</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теста</a:t>
            </a:r>
            <a:r>
              <a:rPr lang="en-US" sz="2800" dirty="0" smtClean="0">
                <a:latin typeface="Times New Roman" pitchFamily="18" charset="0"/>
                <a:cs typeface="Times New Roman" pitchFamily="18" charset="0"/>
              </a:rPr>
              <a:t> в </a:t>
            </a:r>
            <a:r>
              <a:rPr lang="en-US" sz="2800" dirty="0" err="1" smtClean="0">
                <a:latin typeface="Times New Roman" pitchFamily="18" charset="0"/>
                <a:cs typeface="Times New Roman" pitchFamily="18" charset="0"/>
              </a:rPr>
              <a:t>условиях</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быстрого</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оказания</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помощи</a:t>
            </a:r>
            <a:r>
              <a:rPr lang="en-US" sz="2800" dirty="0" smtClean="0">
                <a:latin typeface="Times New Roman" pitchFamily="18" charset="0"/>
                <a:cs typeface="Times New Roman" pitchFamily="18" charset="0"/>
              </a:rPr>
              <a:t> с </a:t>
            </a:r>
            <a:r>
              <a:rPr lang="en-US" sz="2800" dirty="0" err="1" smtClean="0">
                <a:latin typeface="Times New Roman" pitchFamily="18" charset="0"/>
                <a:cs typeface="Times New Roman" pitchFamily="18" charset="0"/>
              </a:rPr>
              <a:t>результатом</a:t>
            </a:r>
            <a:r>
              <a:rPr lang="en-US" sz="2800" dirty="0" smtClean="0">
                <a:latin typeface="Times New Roman" pitchFamily="18" charset="0"/>
                <a:cs typeface="Times New Roman" pitchFamily="18" charset="0"/>
              </a:rPr>
              <a:t> в </a:t>
            </a:r>
            <a:r>
              <a:rPr lang="en-US" sz="2800" dirty="0" err="1" smtClean="0">
                <a:latin typeface="Times New Roman" pitchFamily="18" charset="0"/>
                <a:cs typeface="Times New Roman" pitchFamily="18" charset="0"/>
              </a:rPr>
              <a:t>тот</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же</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день</a:t>
            </a:r>
            <a:endParaRPr lang="en-US" sz="2800" dirty="0" smtClean="0">
              <a:latin typeface="Times New Roman" pitchFamily="18" charset="0"/>
              <a:cs typeface="Times New Roman" pitchFamily="18" charset="0"/>
            </a:endParaRPr>
          </a:p>
          <a:p>
            <a:pPr marL="350838" indent="-350838" algn="just" defTabSz="935038" eaLnBrk="1" hangingPunct="1">
              <a:lnSpc>
                <a:spcPct val="80000"/>
              </a:lnSpc>
            </a:pPr>
            <a:r>
              <a:rPr lang="en-US" sz="2800" dirty="0" err="1" smtClean="0">
                <a:latin typeface="Times New Roman" pitchFamily="18" charset="0"/>
                <a:cs typeface="Times New Roman" pitchFamily="18" charset="0"/>
              </a:rPr>
              <a:t>Увелич</a:t>
            </a:r>
            <a:r>
              <a:rPr lang="ru-RU" sz="2800" dirty="0" err="1" smtClean="0">
                <a:latin typeface="Times New Roman" pitchFamily="18" charset="0"/>
                <a:cs typeface="Times New Roman" pitchFamily="18" charset="0"/>
              </a:rPr>
              <a:t>ивается</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количеств</a:t>
            </a:r>
            <a:r>
              <a:rPr lang="ru-RU" sz="2800" dirty="0" smtClean="0">
                <a:latin typeface="Times New Roman" pitchFamily="18" charset="0"/>
                <a:cs typeface="Times New Roman" pitchFamily="18" charset="0"/>
              </a:rPr>
              <a:t>о учреждений</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где</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быстрое</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тестирование</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может</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быть</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предложено</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для</a:t>
            </a:r>
            <a:r>
              <a:rPr lang="en-US"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групп населения</a:t>
            </a:r>
            <a:r>
              <a:rPr lang="en-US"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с </a:t>
            </a:r>
            <a:r>
              <a:rPr lang="en-US" sz="2800" dirty="0" err="1" smtClean="0">
                <a:latin typeface="Times New Roman" pitchFamily="18" charset="0"/>
                <a:cs typeface="Times New Roman" pitchFamily="18" charset="0"/>
              </a:rPr>
              <a:t>высоко</a:t>
            </a:r>
            <a:r>
              <a:rPr lang="ru-RU" sz="2800" dirty="0" err="1" smtClean="0">
                <a:latin typeface="Times New Roman" pitchFamily="18" charset="0"/>
                <a:cs typeface="Times New Roman" pitchFamily="18" charset="0"/>
              </a:rPr>
              <a:t>й</a:t>
            </a:r>
            <a:r>
              <a:rPr lang="en-US"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степенью </a:t>
            </a:r>
            <a:r>
              <a:rPr lang="en-US" sz="2800" dirty="0" err="1" smtClean="0">
                <a:latin typeface="Times New Roman" pitchFamily="18" charset="0"/>
                <a:cs typeface="Times New Roman" pitchFamily="18" charset="0"/>
              </a:rPr>
              <a:t>риска</a:t>
            </a:r>
            <a:r>
              <a:rPr lang="ru-RU" sz="2800" dirty="0" smtClean="0">
                <a:latin typeface="Times New Roman" pitchFamily="18" charset="0"/>
                <a:cs typeface="Times New Roman" pitchFamily="18" charset="0"/>
              </a:rPr>
              <a:t> заражения ВИЧ-инфекцией</a:t>
            </a:r>
            <a:endParaRPr lang="en-US" sz="2800" dirty="0" smtClean="0">
              <a:latin typeface="Times New Roman" pitchFamily="18" charset="0"/>
              <a:cs typeface="Times New Roman" pitchFamily="18" charset="0"/>
            </a:endParaRPr>
          </a:p>
        </p:txBody>
      </p:sp>
      <p:sp>
        <p:nvSpPr>
          <p:cNvPr id="173060" name="Line 4"/>
          <p:cNvSpPr>
            <a:spLocks noChangeShapeType="1"/>
          </p:cNvSpPr>
          <p:nvPr/>
        </p:nvSpPr>
        <p:spPr bwMode="auto">
          <a:xfrm>
            <a:off x="0" y="1295400"/>
            <a:ext cx="9144000" cy="0"/>
          </a:xfrm>
          <a:prstGeom prst="line">
            <a:avLst/>
          </a:prstGeom>
          <a:noFill/>
          <a:ln w="28575">
            <a:solidFill>
              <a:srgbClr val="FF0000"/>
            </a:solidFill>
            <a:round/>
            <a:headEnd/>
            <a:tailEnd/>
          </a:ln>
        </p:spPr>
        <p:txBody>
          <a:bodyPr anchor="ctr"/>
          <a:lstStyle/>
          <a:p>
            <a:pPr>
              <a:defRPr/>
            </a:pPr>
            <a:endParaRPr lang="ru-RU" sz="1800"/>
          </a:p>
        </p:txBody>
      </p:sp>
      <p:pic>
        <p:nvPicPr>
          <p:cNvPr id="21509" name="Picture 6"/>
          <p:cNvPicPr>
            <a:picLocks noChangeAspect="1" noChangeArrowheads="1"/>
          </p:cNvPicPr>
          <p:nvPr/>
        </p:nvPicPr>
        <p:blipFill>
          <a:blip r:embed="rId3" cstate="print"/>
          <a:srcRect/>
          <a:stretch>
            <a:fillRect/>
          </a:stretch>
        </p:blipFill>
        <p:spPr bwMode="auto">
          <a:xfrm>
            <a:off x="6713538" y="3356992"/>
            <a:ext cx="2250950" cy="2305050"/>
          </a:xfrm>
          <a:prstGeom prst="rect">
            <a:avLst/>
          </a:prstGeom>
          <a:noFill/>
          <a:ln w="9525">
            <a:noFill/>
            <a:miter lim="800000"/>
            <a:headEnd/>
            <a:tailEnd/>
          </a:ln>
        </p:spPr>
      </p:pic>
      <p:pic>
        <p:nvPicPr>
          <p:cNvPr id="21510" name="Picture 7"/>
          <p:cNvPicPr>
            <a:picLocks noChangeAspect="1" noChangeArrowheads="1"/>
          </p:cNvPicPr>
          <p:nvPr/>
        </p:nvPicPr>
        <p:blipFill>
          <a:blip r:embed="rId4" cstate="print"/>
          <a:srcRect/>
          <a:stretch>
            <a:fillRect/>
          </a:stretch>
        </p:blipFill>
        <p:spPr bwMode="auto">
          <a:xfrm>
            <a:off x="6696075" y="620713"/>
            <a:ext cx="2268413" cy="2162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0" y="228600"/>
            <a:ext cx="8467725" cy="1256184"/>
          </a:xfrm>
        </p:spPr>
        <p:txBody>
          <a:bodyPr lIns="0" tIns="0" rIns="0" bIns="0" anchorCtr="1"/>
          <a:lstStyle/>
          <a:p>
            <a:pPr eaLnBrk="1" hangingPunct="1"/>
            <a:r>
              <a:rPr lang="en-US" sz="3200" b="1" i="1" dirty="0" err="1" smtClean="0">
                <a:solidFill>
                  <a:srgbClr val="FF6600"/>
                </a:solidFill>
                <a:latin typeface="Times New Roman" pitchFamily="18" charset="0"/>
                <a:cs typeface="Times New Roman" pitchFamily="18" charset="0"/>
              </a:rPr>
              <a:t>Здравоохранение</a:t>
            </a:r>
            <a:r>
              <a:rPr lang="en-US" sz="3200" b="1" i="1" dirty="0" smtClean="0">
                <a:solidFill>
                  <a:srgbClr val="FF6600"/>
                </a:solidFill>
                <a:latin typeface="Times New Roman" pitchFamily="18" charset="0"/>
                <a:cs typeface="Times New Roman" pitchFamily="18" charset="0"/>
              </a:rPr>
              <a:t> </a:t>
            </a:r>
            <a:r>
              <a:rPr lang="en-US" sz="3200" b="1" i="1" dirty="0" err="1" smtClean="0">
                <a:solidFill>
                  <a:srgbClr val="FF6600"/>
                </a:solidFill>
                <a:latin typeface="Times New Roman" pitchFamily="18" charset="0"/>
                <a:cs typeface="Times New Roman" pitchFamily="18" charset="0"/>
              </a:rPr>
              <a:t>нуждается</a:t>
            </a:r>
            <a:r>
              <a:rPr lang="en-US" sz="3200" b="1" i="1" dirty="0" smtClean="0">
                <a:solidFill>
                  <a:srgbClr val="FF6600"/>
                </a:solidFill>
                <a:latin typeface="Times New Roman" pitchFamily="18" charset="0"/>
                <a:cs typeface="Times New Roman" pitchFamily="18" charset="0"/>
              </a:rPr>
              <a:t> в </a:t>
            </a:r>
            <a:r>
              <a:rPr lang="en-US" sz="3200" b="1" i="1" dirty="0" err="1" smtClean="0">
                <a:solidFill>
                  <a:srgbClr val="FF6600"/>
                </a:solidFill>
                <a:latin typeface="Times New Roman" pitchFamily="18" charset="0"/>
                <a:cs typeface="Times New Roman" pitchFamily="18" charset="0"/>
              </a:rPr>
              <a:t>быстрых</a:t>
            </a:r>
            <a:r>
              <a:rPr lang="en-US" sz="3200" b="1" i="1" dirty="0" smtClean="0">
                <a:solidFill>
                  <a:srgbClr val="FF6600"/>
                </a:solidFill>
                <a:latin typeface="Times New Roman" pitchFamily="18" charset="0"/>
                <a:cs typeface="Times New Roman" pitchFamily="18" charset="0"/>
              </a:rPr>
              <a:t> </a:t>
            </a:r>
            <a:r>
              <a:rPr lang="en-US" sz="3200" b="1" i="1" dirty="0" err="1" smtClean="0">
                <a:solidFill>
                  <a:srgbClr val="FF6600"/>
                </a:solidFill>
                <a:latin typeface="Times New Roman" pitchFamily="18" charset="0"/>
                <a:cs typeface="Times New Roman" pitchFamily="18" charset="0"/>
              </a:rPr>
              <a:t>тестах</a:t>
            </a:r>
            <a:r>
              <a:rPr lang="en-US" sz="3200" b="1" i="1" dirty="0" smtClean="0">
                <a:solidFill>
                  <a:srgbClr val="FF6600"/>
                </a:solidFill>
                <a:latin typeface="Times New Roman" pitchFamily="18" charset="0"/>
                <a:cs typeface="Times New Roman" pitchFamily="18" charset="0"/>
              </a:rPr>
              <a:t> </a:t>
            </a:r>
            <a:r>
              <a:rPr lang="en-US" sz="3200" b="1" i="1" dirty="0" err="1" smtClean="0">
                <a:solidFill>
                  <a:srgbClr val="FF6600"/>
                </a:solidFill>
                <a:latin typeface="Times New Roman" pitchFamily="18" charset="0"/>
                <a:cs typeface="Times New Roman" pitchFamily="18" charset="0"/>
              </a:rPr>
              <a:t>на</a:t>
            </a:r>
            <a:r>
              <a:rPr lang="en-US" sz="3200" b="1" i="1" dirty="0" smtClean="0">
                <a:solidFill>
                  <a:srgbClr val="FF6600"/>
                </a:solidFill>
                <a:latin typeface="Times New Roman" pitchFamily="18" charset="0"/>
                <a:cs typeface="Times New Roman" pitchFamily="18" charset="0"/>
              </a:rPr>
              <a:t> ВИЧ</a:t>
            </a:r>
          </a:p>
        </p:txBody>
      </p:sp>
      <p:sp>
        <p:nvSpPr>
          <p:cNvPr id="164867" name="Rectangle 3"/>
          <p:cNvSpPr>
            <a:spLocks noGrp="1" noChangeArrowheads="1"/>
          </p:cNvSpPr>
          <p:nvPr>
            <p:ph type="body" idx="4294967295"/>
          </p:nvPr>
        </p:nvSpPr>
        <p:spPr>
          <a:xfrm>
            <a:off x="395536" y="1844824"/>
            <a:ext cx="8352928" cy="4568825"/>
          </a:xfrm>
        </p:spPr>
        <p:txBody>
          <a:bodyPr lIns="0" tIns="0" rIns="0" bIns="0"/>
          <a:lstStyle/>
          <a:p>
            <a:pPr marL="350838" indent="-350838" defTabSz="935038" eaLnBrk="1" hangingPunct="1">
              <a:lnSpc>
                <a:spcPct val="80000"/>
              </a:lnSpc>
              <a:buFontTx/>
              <a:buNone/>
              <a:defRPr/>
            </a:pPr>
            <a:endParaRPr lang="en-US" sz="2800" i="1" dirty="0" smtClean="0">
              <a:effectLst>
                <a:outerShdw blurRad="38100" dist="38100" dir="2700000" algn="tl">
                  <a:srgbClr val="C0C0C0"/>
                </a:outerShdw>
              </a:effectLst>
              <a:latin typeface="Tahoma" pitchFamily="34" charset="0"/>
            </a:endParaRPr>
          </a:p>
          <a:p>
            <a:pPr marL="350838" indent="-350838" algn="just" defTabSz="935038" eaLnBrk="1" hangingPunct="1">
              <a:lnSpc>
                <a:spcPct val="80000"/>
              </a:lnSpc>
              <a:defRPr/>
            </a:pPr>
            <a:r>
              <a:rPr lang="ru-RU" sz="2800" dirty="0" smtClean="0">
                <a:latin typeface="Times New Roman" pitchFamily="18" charset="0"/>
                <a:cs typeface="Times New Roman" pitchFamily="18" charset="0"/>
              </a:rPr>
              <a:t>Когда требуется знать ВИЧ-статус пациента при:</a:t>
            </a:r>
            <a:endParaRPr lang="en-US" sz="2800" dirty="0" smtClean="0">
              <a:latin typeface="Times New Roman" pitchFamily="18" charset="0"/>
              <a:cs typeface="Times New Roman" pitchFamily="18" charset="0"/>
            </a:endParaRPr>
          </a:p>
          <a:p>
            <a:pPr marL="760413" lvl="1" indent="-292100" algn="just" defTabSz="935038" eaLnBrk="1" hangingPunct="1">
              <a:lnSpc>
                <a:spcPct val="80000"/>
              </a:lnSpc>
              <a:buSzPct val="70000"/>
              <a:defRPr/>
            </a:pPr>
            <a:r>
              <a:rPr lang="ru-RU" dirty="0" smtClean="0">
                <a:latin typeface="Times New Roman" pitchFamily="18" charset="0"/>
                <a:cs typeface="Times New Roman" pitchFamily="18" charset="0"/>
              </a:rPr>
              <a:t>риске передачи ВИЧ от матери ребенку;</a:t>
            </a:r>
            <a:endParaRPr lang="en-US" dirty="0" smtClean="0">
              <a:latin typeface="Times New Roman" pitchFamily="18" charset="0"/>
              <a:cs typeface="Times New Roman" pitchFamily="18" charset="0"/>
            </a:endParaRPr>
          </a:p>
          <a:p>
            <a:pPr marL="760413" lvl="1" indent="-292100" algn="just" defTabSz="935038" eaLnBrk="1" hangingPunct="1">
              <a:lnSpc>
                <a:spcPct val="80000"/>
              </a:lnSpc>
              <a:buSzPct val="70000"/>
              <a:defRPr/>
            </a:pPr>
            <a:r>
              <a:rPr lang="ru-RU" dirty="0" smtClean="0">
                <a:latin typeface="Times New Roman" pitchFamily="18" charset="0"/>
                <a:cs typeface="Times New Roman" pitchFamily="18" charset="0"/>
              </a:rPr>
              <a:t>риске профессионального заражения ВИЧ.</a:t>
            </a:r>
            <a:endParaRPr lang="en-US" dirty="0" smtClean="0">
              <a:latin typeface="Times New Roman" pitchFamily="18" charset="0"/>
              <a:cs typeface="Times New Roman" pitchFamily="18" charset="0"/>
            </a:endParaRPr>
          </a:p>
          <a:p>
            <a:pPr marL="350838" indent="-350838" algn="just" defTabSz="935038" eaLnBrk="1" hangingPunct="1">
              <a:lnSpc>
                <a:spcPct val="80000"/>
              </a:lnSpc>
              <a:defRPr/>
            </a:pPr>
            <a:r>
              <a:rPr lang="ru-RU" sz="2800" dirty="0" smtClean="0">
                <a:latin typeface="Times New Roman" pitchFamily="18" charset="0"/>
                <a:cs typeface="Times New Roman" pitchFamily="18" charset="0"/>
              </a:rPr>
              <a:t>Когда необходимо массовое т</a:t>
            </a:r>
            <a:r>
              <a:rPr lang="en-US" sz="2800" dirty="0" err="1" smtClean="0">
                <a:latin typeface="Times New Roman" pitchFamily="18" charset="0"/>
                <a:cs typeface="Times New Roman" pitchFamily="18" charset="0"/>
              </a:rPr>
              <a:t>естирование</a:t>
            </a:r>
            <a:r>
              <a:rPr lang="en-US"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в короткий промежуток времени (молодежные акции, выставки и др.)</a:t>
            </a:r>
          </a:p>
          <a:p>
            <a:pPr marL="350838" indent="-350838" algn="just" defTabSz="935038" eaLnBrk="1" hangingPunct="1">
              <a:lnSpc>
                <a:spcPct val="80000"/>
              </a:lnSpc>
              <a:defRPr/>
            </a:pPr>
            <a:r>
              <a:rPr lang="ru-RU" sz="2800" dirty="0" smtClean="0">
                <a:latin typeface="Times New Roman" pitchFamily="18" charset="0"/>
                <a:cs typeface="Times New Roman" pitchFamily="18" charset="0"/>
              </a:rPr>
              <a:t>при проведении дозорного </a:t>
            </a:r>
            <a:r>
              <a:rPr lang="ru-RU" sz="2800" dirty="0" err="1" smtClean="0">
                <a:latin typeface="Times New Roman" pitchFamily="18" charset="0"/>
                <a:cs typeface="Times New Roman" pitchFamily="18" charset="0"/>
              </a:rPr>
              <a:t>эпиднадзора</a:t>
            </a:r>
            <a:r>
              <a:rPr lang="ru-RU" sz="2800" dirty="0" smtClean="0">
                <a:latin typeface="Times New Roman" pitchFamily="18" charset="0"/>
                <a:cs typeface="Times New Roman" pitchFamily="18" charset="0"/>
              </a:rPr>
              <a:t> групп риска</a:t>
            </a:r>
          </a:p>
        </p:txBody>
      </p:sp>
      <p:sp>
        <p:nvSpPr>
          <p:cNvPr id="164868" name="Line 4"/>
          <p:cNvSpPr>
            <a:spLocks noChangeShapeType="1"/>
          </p:cNvSpPr>
          <p:nvPr/>
        </p:nvSpPr>
        <p:spPr bwMode="auto">
          <a:xfrm>
            <a:off x="0" y="1447800"/>
            <a:ext cx="9144000" cy="0"/>
          </a:xfrm>
          <a:prstGeom prst="line">
            <a:avLst/>
          </a:prstGeom>
          <a:noFill/>
          <a:ln w="38100">
            <a:solidFill>
              <a:srgbClr val="FF0000"/>
            </a:solidFill>
            <a:round/>
            <a:headEnd/>
            <a:tailEnd/>
          </a:ln>
        </p:spPr>
        <p:txBody>
          <a:bodyPr anchor="ctr"/>
          <a:lstStyle/>
          <a:p>
            <a:pPr>
              <a:defRPr/>
            </a:pPr>
            <a:endParaRPr lang="ru-RU" sz="180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66</TotalTime>
  <Words>696</Words>
  <Application>Microsoft Office PowerPoint</Application>
  <PresentationFormat>Экран (4:3)</PresentationFormat>
  <Paragraphs>76</Paragraphs>
  <Slides>10</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Поток</vt:lpstr>
      <vt:lpstr>Презентация PowerPoint</vt:lpstr>
      <vt:lpstr>          Схема применения экспресс-теста на ВИЧ по слюне  </vt:lpstr>
      <vt:lpstr>Презентация PowerPoint</vt:lpstr>
      <vt:lpstr>Презентация PowerPoint</vt:lpstr>
      <vt:lpstr>Презентация PowerPoint</vt:lpstr>
      <vt:lpstr>Презентация PowerPoint</vt:lpstr>
      <vt:lpstr>Подтверждающие тесты</vt:lpstr>
      <vt:lpstr> Роль быстрого тестирования на ВИЧ</vt:lpstr>
      <vt:lpstr>Здравоохранение нуждается в быстрых тестах на ВИЧ</vt:lpstr>
      <vt:lpstr>Преимущества быстрых тестов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Схема применения экспресс-теста на ВИЧ по слюне</dc:title>
  <dc:creator>4444</dc:creator>
  <cp:lastModifiedBy>Тереза</cp:lastModifiedBy>
  <cp:revision>6</cp:revision>
  <dcterms:created xsi:type="dcterms:W3CDTF">2018-11-09T06:10:49Z</dcterms:created>
  <dcterms:modified xsi:type="dcterms:W3CDTF">2022-11-15T09:08:45Z</dcterms:modified>
</cp:coreProperties>
</file>